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1"/>
  </p:notesMasterIdLst>
  <p:handoutMasterIdLst>
    <p:handoutMasterId r:id="rId122"/>
  </p:handoutMasterIdLst>
  <p:sldIdLst>
    <p:sldId id="274" r:id="rId2"/>
    <p:sldId id="972" r:id="rId3"/>
    <p:sldId id="1186" r:id="rId4"/>
    <p:sldId id="1187" r:id="rId5"/>
    <p:sldId id="1164" r:id="rId6"/>
    <p:sldId id="1166" r:id="rId7"/>
    <p:sldId id="1167" r:id="rId8"/>
    <p:sldId id="350" r:id="rId9"/>
    <p:sldId id="1090" r:id="rId10"/>
    <p:sldId id="1091" r:id="rId11"/>
    <p:sldId id="1092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952" r:id="rId20"/>
    <p:sldId id="362" r:id="rId21"/>
    <p:sldId id="1093" r:id="rId22"/>
    <p:sldId id="1094" r:id="rId23"/>
    <p:sldId id="387" r:id="rId24"/>
    <p:sldId id="414" r:id="rId25"/>
    <p:sldId id="370" r:id="rId26"/>
    <p:sldId id="373" r:id="rId27"/>
    <p:sldId id="376" r:id="rId28"/>
    <p:sldId id="379" r:id="rId29"/>
    <p:sldId id="381" r:id="rId30"/>
    <p:sldId id="419" r:id="rId31"/>
    <p:sldId id="420" r:id="rId32"/>
    <p:sldId id="380" r:id="rId33"/>
    <p:sldId id="383" r:id="rId34"/>
    <p:sldId id="365" r:id="rId35"/>
    <p:sldId id="366" r:id="rId36"/>
    <p:sldId id="1193" r:id="rId37"/>
    <p:sldId id="1194" r:id="rId38"/>
    <p:sldId id="1195" r:id="rId39"/>
    <p:sldId id="1196" r:id="rId40"/>
    <p:sldId id="1198" r:id="rId41"/>
    <p:sldId id="1197" r:id="rId42"/>
    <p:sldId id="1199" r:id="rId43"/>
    <p:sldId id="1200" r:id="rId44"/>
    <p:sldId id="1201" r:id="rId45"/>
    <p:sldId id="1250" r:id="rId46"/>
    <p:sldId id="1202" r:id="rId47"/>
    <p:sldId id="1203" r:id="rId48"/>
    <p:sldId id="1204" r:id="rId49"/>
    <p:sldId id="1205" r:id="rId50"/>
    <p:sldId id="1206" r:id="rId51"/>
    <p:sldId id="1207" r:id="rId52"/>
    <p:sldId id="1208" r:id="rId53"/>
    <p:sldId id="1209" r:id="rId54"/>
    <p:sldId id="1210" r:id="rId55"/>
    <p:sldId id="1211" r:id="rId56"/>
    <p:sldId id="1212" r:id="rId57"/>
    <p:sldId id="1213" r:id="rId58"/>
    <p:sldId id="1214" r:id="rId59"/>
    <p:sldId id="1216" r:id="rId60"/>
    <p:sldId id="1217" r:id="rId61"/>
    <p:sldId id="1218" r:id="rId62"/>
    <p:sldId id="1220" r:id="rId63"/>
    <p:sldId id="1221" r:id="rId64"/>
    <p:sldId id="1222" r:id="rId65"/>
    <p:sldId id="1223" r:id="rId66"/>
    <p:sldId id="1224" r:id="rId67"/>
    <p:sldId id="1225" r:id="rId68"/>
    <p:sldId id="1226" r:id="rId69"/>
    <p:sldId id="1227" r:id="rId70"/>
    <p:sldId id="1228" r:id="rId71"/>
    <p:sldId id="1230" r:id="rId72"/>
    <p:sldId id="1229" r:id="rId73"/>
    <p:sldId id="1231" r:id="rId74"/>
    <p:sldId id="1232" r:id="rId75"/>
    <p:sldId id="1233" r:id="rId76"/>
    <p:sldId id="1234" r:id="rId77"/>
    <p:sldId id="1235" r:id="rId78"/>
    <p:sldId id="1236" r:id="rId79"/>
    <p:sldId id="1237" r:id="rId80"/>
    <p:sldId id="1238" r:id="rId81"/>
    <p:sldId id="1239" r:id="rId82"/>
    <p:sldId id="1240" r:id="rId83"/>
    <p:sldId id="1241" r:id="rId84"/>
    <p:sldId id="1242" r:id="rId85"/>
    <p:sldId id="1243" r:id="rId86"/>
    <p:sldId id="1248" r:id="rId87"/>
    <p:sldId id="1249" r:id="rId88"/>
    <p:sldId id="1244" r:id="rId89"/>
    <p:sldId id="1245" r:id="rId90"/>
    <p:sldId id="1246" r:id="rId91"/>
    <p:sldId id="1247" r:id="rId92"/>
    <p:sldId id="968" r:id="rId93"/>
    <p:sldId id="1095" r:id="rId94"/>
    <p:sldId id="1096" r:id="rId95"/>
    <p:sldId id="1097" r:id="rId96"/>
    <p:sldId id="1098" r:id="rId97"/>
    <p:sldId id="1099" r:id="rId98"/>
    <p:sldId id="1100" r:id="rId99"/>
    <p:sldId id="1101" r:id="rId100"/>
    <p:sldId id="1102" r:id="rId101"/>
    <p:sldId id="1103" r:id="rId102"/>
    <p:sldId id="1104" r:id="rId103"/>
    <p:sldId id="1105" r:id="rId104"/>
    <p:sldId id="1168" r:id="rId105"/>
    <p:sldId id="1171" r:id="rId106"/>
    <p:sldId id="1172" r:id="rId107"/>
    <p:sldId id="1173" r:id="rId108"/>
    <p:sldId id="1174" r:id="rId109"/>
    <p:sldId id="1175" r:id="rId110"/>
    <p:sldId id="1191" r:id="rId111"/>
    <p:sldId id="1188" r:id="rId112"/>
    <p:sldId id="1189" r:id="rId113"/>
    <p:sldId id="1190" r:id="rId114"/>
    <p:sldId id="1251" r:id="rId115"/>
    <p:sldId id="973" r:id="rId116"/>
    <p:sldId id="1192" r:id="rId117"/>
    <p:sldId id="1008" r:id="rId118"/>
    <p:sldId id="374" r:id="rId119"/>
    <p:sldId id="1010" r:id="rId120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3D9C-0C0A-4CF5-85FD-C46670FA5513}" v="51" dt="2022-07-06T03:31:48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5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7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128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286D3D9C-0C0A-4CF5-85FD-C46670FA5513}"/>
    <pc:docChg chg="custSel modSld">
      <pc:chgData name="Biersach, David" userId="14a9feb0-85a7-4da4-be8a-c1e22b637acc" providerId="ADAL" clId="{286D3D9C-0C0A-4CF5-85FD-C46670FA5513}" dt="2022-07-06T03:31:48.272" v="122"/>
      <pc:docMkLst>
        <pc:docMk/>
      </pc:docMkLst>
      <pc:sldChg chg="modSp mod">
        <pc:chgData name="Biersach, David" userId="14a9feb0-85a7-4da4-be8a-c1e22b637acc" providerId="ADAL" clId="{286D3D9C-0C0A-4CF5-85FD-C46670FA5513}" dt="2022-07-06T03:20:56.750" v="50" actId="1076"/>
        <pc:sldMkLst>
          <pc:docMk/>
          <pc:sldMk cId="1240654747" sldId="374"/>
        </pc:sldMkLst>
        <pc:spChg chg="mod">
          <ac:chgData name="Biersach, David" userId="14a9feb0-85a7-4da4-be8a-c1e22b637acc" providerId="ADAL" clId="{286D3D9C-0C0A-4CF5-85FD-C46670FA5513}" dt="2022-07-06T03:20:51.465" v="49" actId="14100"/>
          <ac:spMkLst>
            <pc:docMk/>
            <pc:sldMk cId="1240654747" sldId="374"/>
            <ac:spMk id="3" creationId="{00000000-0000-0000-0000-000000000000}"/>
          </ac:spMkLst>
        </pc:spChg>
        <pc:picChg chg="mod">
          <ac:chgData name="Biersach, David" userId="14a9feb0-85a7-4da4-be8a-c1e22b637acc" providerId="ADAL" clId="{286D3D9C-0C0A-4CF5-85FD-C46670FA5513}" dt="2022-07-06T03:20:56.750" v="50" actId="1076"/>
          <ac:picMkLst>
            <pc:docMk/>
            <pc:sldMk cId="1240654747" sldId="374"/>
            <ac:picMk id="5" creationId="{00000000-0000-0000-0000-000000000000}"/>
          </ac:picMkLst>
        </pc:picChg>
      </pc:sldChg>
      <pc:sldChg chg="addSp modSp mod modAnim">
        <pc:chgData name="Biersach, David" userId="14a9feb0-85a7-4da4-be8a-c1e22b637acc" providerId="ADAL" clId="{286D3D9C-0C0A-4CF5-85FD-C46670FA5513}" dt="2022-07-06T03:31:48.272" v="122"/>
        <pc:sldMkLst>
          <pc:docMk/>
          <pc:sldMk cId="904112606" sldId="414"/>
        </pc:sldMkLst>
        <pc:spChg chg="mod">
          <ac:chgData name="Biersach, David" userId="14a9feb0-85a7-4da4-be8a-c1e22b637acc" providerId="ADAL" clId="{286D3D9C-0C0A-4CF5-85FD-C46670FA5513}" dt="2022-07-06T03:28:46.603" v="93" actId="1582"/>
          <ac:spMkLst>
            <pc:docMk/>
            <pc:sldMk cId="904112606" sldId="414"/>
            <ac:spMk id="5" creationId="{B47A94B1-CB87-9019-B7EC-1C75E96A006A}"/>
          </ac:spMkLst>
        </pc:spChg>
        <pc:spChg chg="add mod">
          <ac:chgData name="Biersach, David" userId="14a9feb0-85a7-4da4-be8a-c1e22b637acc" providerId="ADAL" clId="{286D3D9C-0C0A-4CF5-85FD-C46670FA5513}" dt="2022-07-06T03:29:08.499" v="97" actId="14100"/>
          <ac:spMkLst>
            <pc:docMk/>
            <pc:sldMk cId="904112606" sldId="414"/>
            <ac:spMk id="17" creationId="{3325297B-F5C4-73F1-7D2E-BAB8A8D192AE}"/>
          </ac:spMkLst>
        </pc:spChg>
        <pc:spChg chg="add mod">
          <ac:chgData name="Biersach, David" userId="14a9feb0-85a7-4da4-be8a-c1e22b637acc" providerId="ADAL" clId="{286D3D9C-0C0A-4CF5-85FD-C46670FA5513}" dt="2022-07-06T03:30:23.303" v="111" actId="14100"/>
          <ac:spMkLst>
            <pc:docMk/>
            <pc:sldMk cId="904112606" sldId="414"/>
            <ac:spMk id="18" creationId="{AA8C3C2E-9DA0-9154-6E2D-A02FE9B5BDA9}"/>
          </ac:spMkLst>
        </pc:spChg>
        <pc:cxnChg chg="add mod">
          <ac:chgData name="Biersach, David" userId="14a9feb0-85a7-4da4-be8a-c1e22b637acc" providerId="ADAL" clId="{286D3D9C-0C0A-4CF5-85FD-C46670FA5513}" dt="2022-07-06T03:30:51.725" v="115" actId="1582"/>
          <ac:cxnSpMkLst>
            <pc:docMk/>
            <pc:sldMk cId="904112606" sldId="414"/>
            <ac:cxnSpMk id="20" creationId="{E449A438-C5A9-E1F3-39F8-781C973E92D9}"/>
          </ac:cxnSpMkLst>
        </pc:cxnChg>
      </pc:sldChg>
      <pc:sldChg chg="addSp delSp modSp mod modAnim">
        <pc:chgData name="Biersach, David" userId="14a9feb0-85a7-4da4-be8a-c1e22b637acc" providerId="ADAL" clId="{286D3D9C-0C0A-4CF5-85FD-C46670FA5513}" dt="2022-07-06T03:26:55.351" v="92"/>
        <pc:sldMkLst>
          <pc:docMk/>
          <pc:sldMk cId="1866573581" sldId="952"/>
        </pc:sldMkLst>
        <pc:spChg chg="add mod">
          <ac:chgData name="Biersach, David" userId="14a9feb0-85a7-4da4-be8a-c1e22b637acc" providerId="ADAL" clId="{286D3D9C-0C0A-4CF5-85FD-C46670FA5513}" dt="2022-07-06T03:25:11.023" v="80" actId="2085"/>
          <ac:spMkLst>
            <pc:docMk/>
            <pc:sldMk cId="1866573581" sldId="952"/>
            <ac:spMk id="9" creationId="{3DCEC108-73D1-5260-677C-44151110A5D9}"/>
          </ac:spMkLst>
        </pc:spChg>
        <pc:spChg chg="add mod">
          <ac:chgData name="Biersach, David" userId="14a9feb0-85a7-4da4-be8a-c1e22b637acc" providerId="ADAL" clId="{286D3D9C-0C0A-4CF5-85FD-C46670FA5513}" dt="2022-07-06T03:26:31.818" v="89" actId="14100"/>
          <ac:spMkLst>
            <pc:docMk/>
            <pc:sldMk cId="1866573581" sldId="952"/>
            <ac:spMk id="41" creationId="{57A6E4E8-4485-564D-C1DD-49CFC67F6810}"/>
          </ac:spMkLst>
        </pc:spChg>
        <pc:cxnChg chg="add del mod">
          <ac:chgData name="Biersach, David" userId="14a9feb0-85a7-4da4-be8a-c1e22b637acc" providerId="ADAL" clId="{286D3D9C-0C0A-4CF5-85FD-C46670FA5513}" dt="2022-07-06T03:23:26.082" v="65" actId="478"/>
          <ac:cxnSpMkLst>
            <pc:docMk/>
            <pc:sldMk cId="1866573581" sldId="952"/>
            <ac:cxnSpMk id="27" creationId="{BFF6C3B0-1F80-20E5-E898-138790E15D48}"/>
          </ac:cxnSpMkLst>
        </pc:cxnChg>
        <pc:cxnChg chg="add mod">
          <ac:chgData name="Biersach, David" userId="14a9feb0-85a7-4da4-be8a-c1e22b637acc" providerId="ADAL" clId="{286D3D9C-0C0A-4CF5-85FD-C46670FA5513}" dt="2022-07-06T03:24:29.398" v="75" actId="14100"/>
          <ac:cxnSpMkLst>
            <pc:docMk/>
            <pc:sldMk cId="1866573581" sldId="952"/>
            <ac:cxnSpMk id="33" creationId="{AA4F52E9-34C1-7E0E-23A9-FE92722C3AFF}"/>
          </ac:cxnSpMkLst>
        </pc:cxnChg>
      </pc:sldChg>
      <pc:sldChg chg="modSp mod">
        <pc:chgData name="Biersach, David" userId="14a9feb0-85a7-4da4-be8a-c1e22b637acc" providerId="ADAL" clId="{286D3D9C-0C0A-4CF5-85FD-C46670FA5513}" dt="2022-07-06T03:06:17.531" v="1" actId="27636"/>
        <pc:sldMkLst>
          <pc:docMk/>
          <pc:sldMk cId="312976782" sldId="972"/>
        </pc:sldMkLst>
        <pc:spChg chg="mod">
          <ac:chgData name="Biersach, David" userId="14a9feb0-85a7-4da4-be8a-c1e22b637acc" providerId="ADAL" clId="{286D3D9C-0C0A-4CF5-85FD-C46670FA5513}" dt="2022-07-06T03:06:17.531" v="1" actId="27636"/>
          <ac:spMkLst>
            <pc:docMk/>
            <pc:sldMk cId="312976782" sldId="972"/>
            <ac:spMk id="3" creationId="{9B72E0DF-EA1E-2B29-FBAA-C77F1DA8F842}"/>
          </ac:spMkLst>
        </pc:spChg>
      </pc:sldChg>
      <pc:sldChg chg="addSp delSp modSp mod delAnim modAnim">
        <pc:chgData name="Biersach, David" userId="14a9feb0-85a7-4da4-be8a-c1e22b637acc" providerId="ADAL" clId="{286D3D9C-0C0A-4CF5-85FD-C46670FA5513}" dt="2022-07-06T03:09:11.289" v="27"/>
        <pc:sldMkLst>
          <pc:docMk/>
          <pc:sldMk cId="2045127510" sldId="1202"/>
        </pc:sldMkLst>
        <pc:spChg chg="del">
          <ac:chgData name="Biersach, David" userId="14a9feb0-85a7-4da4-be8a-c1e22b637acc" providerId="ADAL" clId="{286D3D9C-0C0A-4CF5-85FD-C46670FA5513}" dt="2022-07-06T03:08:37.050" v="21" actId="478"/>
          <ac:spMkLst>
            <pc:docMk/>
            <pc:sldMk cId="2045127510" sldId="1202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8:37.600" v="22"/>
          <ac:spMkLst>
            <pc:docMk/>
            <pc:sldMk cId="2045127510" sldId="1202"/>
            <ac:spMk id="8" creationId="{56619B9B-1A85-4102-4314-EA80311F11B9}"/>
          </ac:spMkLst>
        </pc:spChg>
        <pc:spChg chg="add mod">
          <ac:chgData name="Biersach, David" userId="14a9feb0-85a7-4da4-be8a-c1e22b637acc" providerId="ADAL" clId="{286D3D9C-0C0A-4CF5-85FD-C46670FA5513}" dt="2022-07-06T03:08:56.397" v="26" actId="14100"/>
          <ac:spMkLst>
            <pc:docMk/>
            <pc:sldMk cId="2045127510" sldId="1202"/>
            <ac:spMk id="9" creationId="{3AA0CE92-E4AA-3BE8-1687-F0802911CF3D}"/>
          </ac:spMkLst>
        </pc:spChg>
        <pc:cxnChg chg="add mod">
          <ac:chgData name="Biersach, David" userId="14a9feb0-85a7-4da4-be8a-c1e22b637acc" providerId="ADAL" clId="{286D3D9C-0C0A-4CF5-85FD-C46670FA5513}" dt="2022-07-06T03:08:56.397" v="26" actId="14100"/>
          <ac:cxnSpMkLst>
            <pc:docMk/>
            <pc:sldMk cId="2045127510" sldId="1202"/>
            <ac:cxnSpMk id="10" creationId="{9A69ED01-D7E4-E65E-784E-DFDB3000A8D3}"/>
          </ac:cxnSpMkLst>
        </pc:cxnChg>
      </pc:sldChg>
      <pc:sldChg chg="addSp modSp mod modAnim">
        <pc:chgData name="Biersach, David" userId="14a9feb0-85a7-4da4-be8a-c1e22b637acc" providerId="ADAL" clId="{286D3D9C-0C0A-4CF5-85FD-C46670FA5513}" dt="2022-07-06T03:07:08.060" v="15"/>
        <pc:sldMkLst>
          <pc:docMk/>
          <pc:sldMk cId="955347347" sldId="1205"/>
        </pc:sldMkLst>
        <pc:spChg chg="add mod">
          <ac:chgData name="Biersach, David" userId="14a9feb0-85a7-4da4-be8a-c1e22b637acc" providerId="ADAL" clId="{286D3D9C-0C0A-4CF5-85FD-C46670FA5513}" dt="2022-07-06T03:06:22.935" v="8" actId="1035"/>
          <ac:spMkLst>
            <pc:docMk/>
            <pc:sldMk cId="955347347" sldId="1205"/>
            <ac:spMk id="8" creationId="{60A8CD3C-5FD7-0479-483F-D1ED3F2BCD58}"/>
          </ac:spMkLst>
        </pc:spChg>
        <pc:cxnChg chg="add mod">
          <ac:chgData name="Biersach, David" userId="14a9feb0-85a7-4da4-be8a-c1e22b637acc" providerId="ADAL" clId="{286D3D9C-0C0A-4CF5-85FD-C46670FA5513}" dt="2022-07-06T03:06:39.225" v="11" actId="1582"/>
          <ac:cxnSpMkLst>
            <pc:docMk/>
            <pc:sldMk cId="955347347" sldId="1205"/>
            <ac:cxnSpMk id="5" creationId="{AC820BDB-2AA4-62CD-0879-E1EF34AD030D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8:05.765" v="20" actId="14100"/>
        <pc:sldMkLst>
          <pc:docMk/>
          <pc:sldMk cId="851441208" sldId="1208"/>
        </pc:sldMkLst>
        <pc:spChg chg="del">
          <ac:chgData name="Biersach, David" userId="14a9feb0-85a7-4da4-be8a-c1e22b637acc" providerId="ADAL" clId="{286D3D9C-0C0A-4CF5-85FD-C46670FA5513}" dt="2022-07-06T03:07:49.696" v="16" actId="478"/>
          <ac:spMkLst>
            <pc:docMk/>
            <pc:sldMk cId="851441208" sldId="1208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07:50.092" v="17"/>
          <ac:spMkLst>
            <pc:docMk/>
            <pc:sldMk cId="851441208" sldId="1208"/>
            <ac:spMk id="7" creationId="{EF0097B5-5FE1-00C3-216B-FC06C0A4BC64}"/>
          </ac:spMkLst>
        </pc:spChg>
        <pc:spChg chg="add mod">
          <ac:chgData name="Biersach, David" userId="14a9feb0-85a7-4da4-be8a-c1e22b637acc" providerId="ADAL" clId="{286D3D9C-0C0A-4CF5-85FD-C46670FA5513}" dt="2022-07-06T03:08:05.765" v="20" actId="14100"/>
          <ac:spMkLst>
            <pc:docMk/>
            <pc:sldMk cId="851441208" sldId="1208"/>
            <ac:spMk id="8" creationId="{C6FAAAA8-DF1E-A10A-1925-A8D4630BBF83}"/>
          </ac:spMkLst>
        </pc:spChg>
        <pc:cxnChg chg="add mod">
          <ac:chgData name="Biersach, David" userId="14a9feb0-85a7-4da4-be8a-c1e22b637acc" providerId="ADAL" clId="{286D3D9C-0C0A-4CF5-85FD-C46670FA5513}" dt="2022-07-06T03:08:05.765" v="20" actId="14100"/>
          <ac:cxnSpMkLst>
            <pc:docMk/>
            <pc:sldMk cId="851441208" sldId="1208"/>
            <ac:cxnSpMk id="9" creationId="{355DB707-8258-09AA-C40C-8B3D7326B3EB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09:54.058" v="33" actId="14100"/>
        <pc:sldMkLst>
          <pc:docMk/>
          <pc:sldMk cId="2260061892" sldId="1212"/>
        </pc:sldMkLst>
        <pc:spChg chg="del">
          <ac:chgData name="Biersach, David" userId="14a9feb0-85a7-4da4-be8a-c1e22b637acc" providerId="ADAL" clId="{286D3D9C-0C0A-4CF5-85FD-C46670FA5513}" dt="2022-07-06T03:09:41.730" v="30" actId="478"/>
          <ac:spMkLst>
            <pc:docMk/>
            <pc:sldMk cId="2260061892" sldId="1212"/>
            <ac:spMk id="6" creationId="{B79468C1-5B1A-B3F6-B572-20F3774A35BD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8" creationId="{6ADF0592-8888-71B4-9E3E-E3256D331FC4}"/>
          </ac:spMkLst>
        </pc:spChg>
        <pc:spChg chg="add del mod">
          <ac:chgData name="Biersach, David" userId="14a9feb0-85a7-4da4-be8a-c1e22b637acc" providerId="ADAL" clId="{286D3D9C-0C0A-4CF5-85FD-C46670FA5513}" dt="2022-07-06T03:09:39.240" v="29"/>
          <ac:spMkLst>
            <pc:docMk/>
            <pc:sldMk cId="2260061892" sldId="1212"/>
            <ac:spMk id="9" creationId="{136D0CBD-0E7B-8A6A-22B8-BA46A2C76349}"/>
          </ac:spMkLst>
        </pc:spChg>
        <pc:spChg chg="add mod">
          <ac:chgData name="Biersach, David" userId="14a9feb0-85a7-4da4-be8a-c1e22b637acc" providerId="ADAL" clId="{286D3D9C-0C0A-4CF5-85FD-C46670FA5513}" dt="2022-07-06T03:09:42.517" v="31"/>
          <ac:spMkLst>
            <pc:docMk/>
            <pc:sldMk cId="2260061892" sldId="1212"/>
            <ac:spMk id="11" creationId="{C44B467E-48B8-71A3-EE8F-3F54E3B35970}"/>
          </ac:spMkLst>
        </pc:spChg>
        <pc:spChg chg="add mod">
          <ac:chgData name="Biersach, David" userId="14a9feb0-85a7-4da4-be8a-c1e22b637acc" providerId="ADAL" clId="{286D3D9C-0C0A-4CF5-85FD-C46670FA5513}" dt="2022-07-06T03:09:54.058" v="33" actId="14100"/>
          <ac:spMkLst>
            <pc:docMk/>
            <pc:sldMk cId="2260061892" sldId="1212"/>
            <ac:spMk id="12" creationId="{B66EB352-97D2-F16A-93D1-B09A573E7341}"/>
          </ac:spMkLst>
        </pc:spChg>
        <pc:cxnChg chg="add del mod">
          <ac:chgData name="Biersach, David" userId="14a9feb0-85a7-4da4-be8a-c1e22b637acc" providerId="ADAL" clId="{286D3D9C-0C0A-4CF5-85FD-C46670FA5513}" dt="2022-07-06T03:09:39.240" v="29"/>
          <ac:cxnSpMkLst>
            <pc:docMk/>
            <pc:sldMk cId="2260061892" sldId="1212"/>
            <ac:cxnSpMk id="10" creationId="{AE4D94A2-836B-4C4F-9C29-4B242D112DA1}"/>
          </ac:cxnSpMkLst>
        </pc:cxnChg>
        <pc:cxnChg chg="add mod">
          <ac:chgData name="Biersach, David" userId="14a9feb0-85a7-4da4-be8a-c1e22b637acc" providerId="ADAL" clId="{286D3D9C-0C0A-4CF5-85FD-C46670FA5513}" dt="2022-07-06T03:09:54.058" v="33" actId="14100"/>
          <ac:cxnSpMkLst>
            <pc:docMk/>
            <pc:sldMk cId="2260061892" sldId="1212"/>
            <ac:cxnSpMk id="13" creationId="{7E8DB73A-31C8-A626-A7CE-1597DEAF74A9}"/>
          </ac:cxnSpMkLst>
        </pc:cxnChg>
      </pc:sldChg>
      <pc:sldChg chg="addSp delSp modSp mod delAnim modAnim">
        <pc:chgData name="Biersach, David" userId="14a9feb0-85a7-4da4-be8a-c1e22b637acc" providerId="ADAL" clId="{286D3D9C-0C0A-4CF5-85FD-C46670FA5513}" dt="2022-07-06T03:10:48.132" v="40"/>
        <pc:sldMkLst>
          <pc:docMk/>
          <pc:sldMk cId="2708283178" sldId="1220"/>
        </pc:sldMkLst>
        <pc:spChg chg="del">
          <ac:chgData name="Biersach, David" userId="14a9feb0-85a7-4da4-be8a-c1e22b637acc" providerId="ADAL" clId="{286D3D9C-0C0A-4CF5-85FD-C46670FA5513}" dt="2022-07-06T03:10:22.608" v="34" actId="478"/>
          <ac:spMkLst>
            <pc:docMk/>
            <pc:sldMk cId="2708283178" sldId="1220"/>
            <ac:spMk id="6" creationId="{B79468C1-5B1A-B3F6-B572-20F3774A35BD}"/>
          </ac:spMkLst>
        </pc:spChg>
        <pc:spChg chg="add mod">
          <ac:chgData name="Biersach, David" userId="14a9feb0-85a7-4da4-be8a-c1e22b637acc" providerId="ADAL" clId="{286D3D9C-0C0A-4CF5-85FD-C46670FA5513}" dt="2022-07-06T03:10:23.046" v="35"/>
          <ac:spMkLst>
            <pc:docMk/>
            <pc:sldMk cId="2708283178" sldId="1220"/>
            <ac:spMk id="8" creationId="{90EC5EB2-5A49-9CBF-3D47-F3CF2718682F}"/>
          </ac:spMkLst>
        </pc:spChg>
        <pc:spChg chg="add mod">
          <ac:chgData name="Biersach, David" userId="14a9feb0-85a7-4da4-be8a-c1e22b637acc" providerId="ADAL" clId="{286D3D9C-0C0A-4CF5-85FD-C46670FA5513}" dt="2022-07-06T03:10:42.333" v="39" actId="14100"/>
          <ac:spMkLst>
            <pc:docMk/>
            <pc:sldMk cId="2708283178" sldId="1220"/>
            <ac:spMk id="9" creationId="{DFCC5D95-208A-CDC8-CC1E-CD70C31BCF8B}"/>
          </ac:spMkLst>
        </pc:spChg>
        <pc:cxnChg chg="add mod">
          <ac:chgData name="Biersach, David" userId="14a9feb0-85a7-4da4-be8a-c1e22b637acc" providerId="ADAL" clId="{286D3D9C-0C0A-4CF5-85FD-C46670FA5513}" dt="2022-07-06T03:10:42.333" v="39" actId="14100"/>
          <ac:cxnSpMkLst>
            <pc:docMk/>
            <pc:sldMk cId="2708283178" sldId="1220"/>
            <ac:cxnSpMk id="10" creationId="{F6EC94C9-599D-4AFD-E775-4BD975A513CD}"/>
          </ac:cxnSpMkLst>
        </pc:cxnChg>
      </pc:sldChg>
    </pc:docChg>
  </pc:docChgLst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90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38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0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377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2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3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82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8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8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44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27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5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10" Type="http://schemas.openxmlformats.org/officeDocument/2006/relationships/image" Target="../media/image141.png"/><Relationship Id="rId4" Type="http://schemas.openxmlformats.org/officeDocument/2006/relationships/image" Target="../media/image760.png"/><Relationship Id="rId9" Type="http://schemas.openxmlformats.org/officeDocument/2006/relationships/image" Target="../media/image14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3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window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downloads/#jdk18-mac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neemann/Digital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neemann/Digital/releases/latest/download/Digital.z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21</a:t>
              </a:r>
            </a:p>
            <a:p>
              <a:pPr algn="ctr"/>
              <a:r>
                <a:rPr lang="en-US" dirty="0"/>
                <a:t>Digital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31" y="2242275"/>
            <a:ext cx="4039559" cy="22188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" y="2172286"/>
            <a:ext cx="3763715" cy="22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0+1∗0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70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T)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EBDA424-710E-48C4-8851-E4B4F623DEAD}"/>
              </a:ext>
            </a:extLst>
          </p:cNvPr>
          <p:cNvGrpSpPr/>
          <p:nvPr/>
        </p:nvGrpSpPr>
        <p:grpSpPr>
          <a:xfrm>
            <a:off x="2607084" y="3557006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A7B404A-0B91-44F8-A7B7-92EA85961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7D14F30-2AF3-416A-BE14-A6F58E8C079C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35B936-92C8-4B33-B670-16A2A7117446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6C587BD-02E2-4609-A86B-6901957CDB7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ED8DD8-9534-4B62-979A-08222E9ECF39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7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965C31F-D147-43C3-842D-B7740AFAEE79}"/>
              </a:ext>
            </a:extLst>
          </p:cNvPr>
          <p:cNvGrpSpPr/>
          <p:nvPr/>
        </p:nvGrpSpPr>
        <p:grpSpPr>
          <a:xfrm>
            <a:off x="2607084" y="3582799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64E18CF-B57B-4E41-823E-ED359EF4C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A8D36B-7ECE-4A09-BF94-559FBC9DD0B1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CCEBED-AAE4-485B-A1F4-1652CC9F4DF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DF123F-05FB-4612-81D5-2154179BFEB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D5F277-D6C7-478A-84C6-2AC67D54B383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∗1+1∗0+1∗0+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24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(F,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843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00B050"/>
                </a:solidFill>
              </a:rPr>
              <a:t>OR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038058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26768" cy="1412403"/>
            <a:chOff x="1340381" y="4871404"/>
            <a:chExt cx="692676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∗0+0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0+0∗1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𝑇𝑟𝑢𝑒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26768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4619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66599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408E94-76C7-42C7-B4DF-65B667818C0B}"/>
              </a:ext>
            </a:extLst>
          </p:cNvPr>
          <p:cNvGrpSpPr/>
          <p:nvPr/>
        </p:nvGrpSpPr>
        <p:grpSpPr>
          <a:xfrm>
            <a:off x="2607085" y="3601725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5B7E0A8-B7EA-41CA-B2BE-5998C9441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1382F77-D285-4ACE-A09F-DF788CAFA343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68CD813-768C-43C6-A8A3-217C6635FCD2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6F3289-8A3A-4EDC-98E0-CAB9F59A4C57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41AF67-172E-4EF3-8D25-2B43C3B400B6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75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combine gates via matrix multiplication, and produce a universal gate like NAND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17C2B-E4F8-459D-B87E-75D7DA93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16" y="2849166"/>
            <a:ext cx="4231373" cy="856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63A42-E73F-492F-A106-D106FD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67" y="4118901"/>
            <a:ext cx="8302469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471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1AA1947-633B-40D7-B925-3BBB465E4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29" y="1583031"/>
            <a:ext cx="4667768" cy="3038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214519" y="15678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395856" y="198337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7273" y="345252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487273" y="366845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54327" y="418253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45EA351-99F6-4A65-8650-AE082A71E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996" y="5166022"/>
            <a:ext cx="1302560" cy="1367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2B3715-F741-43BA-B2BE-606E88CE887A}"/>
              </a:ext>
            </a:extLst>
          </p:cNvPr>
          <p:cNvSpPr txBox="1"/>
          <p:nvPr/>
        </p:nvSpPr>
        <p:spPr>
          <a:xfrm>
            <a:off x="5230857" y="5128219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F2370-30B2-4A0E-9496-56FA2064E208}"/>
              </a:ext>
            </a:extLst>
          </p:cNvPr>
          <p:cNvSpPr txBox="1"/>
          <p:nvPr/>
        </p:nvSpPr>
        <p:spPr>
          <a:xfrm>
            <a:off x="5232202" y="5799913"/>
            <a:ext cx="141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0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80BF98-BD7A-4D3D-AF66-820F05F9C194}"/>
              </a:ext>
            </a:extLst>
          </p:cNvPr>
          <p:cNvCxnSpPr>
            <a:cxnSpLocks/>
          </p:cNvCxnSpPr>
          <p:nvPr/>
        </p:nvCxnSpPr>
        <p:spPr>
          <a:xfrm>
            <a:off x="4871772" y="5329003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6C23E9-4EFE-4947-9876-31E852CC0629}"/>
              </a:ext>
            </a:extLst>
          </p:cNvPr>
          <p:cNvCxnSpPr>
            <a:cxnSpLocks/>
          </p:cNvCxnSpPr>
          <p:nvPr/>
        </p:nvCxnSpPr>
        <p:spPr>
          <a:xfrm>
            <a:off x="4871772" y="6318876"/>
            <a:ext cx="33660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97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0129B-02CA-49CE-8CB3-8AA211BE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693" y="2530623"/>
            <a:ext cx="2532284" cy="3495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69BAEF-7B07-4C5F-A055-15DD3473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67849"/>
            <a:ext cx="4438095" cy="46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495001" y="151749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786761" y="184106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56302" y="2163589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156302" y="2334556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044248" y="395803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4EB17CE-10A7-4D7F-B59A-20476BA66551}"/>
              </a:ext>
            </a:extLst>
          </p:cNvPr>
          <p:cNvSpPr/>
          <p:nvPr/>
        </p:nvSpPr>
        <p:spPr>
          <a:xfrm>
            <a:off x="7037882" y="3305326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E344C1-A049-4971-AD83-68453DBCC556}"/>
              </a:ext>
            </a:extLst>
          </p:cNvPr>
          <p:cNvSpPr/>
          <p:nvPr/>
        </p:nvSpPr>
        <p:spPr>
          <a:xfrm>
            <a:off x="6312425" y="3872065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99A56D3-4F2A-4DB2-A86B-9162B1135130}"/>
              </a:ext>
            </a:extLst>
          </p:cNvPr>
          <p:cNvCxnSpPr>
            <a:stCxn id="9" idx="3"/>
            <a:endCxn id="31" idx="3"/>
          </p:cNvCxnSpPr>
          <p:nvPr/>
        </p:nvCxnSpPr>
        <p:spPr>
          <a:xfrm flipH="1">
            <a:off x="6544773" y="3387772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EF4FEF4-698F-4915-B54F-D5188AECBC6D}"/>
              </a:ext>
            </a:extLst>
          </p:cNvPr>
          <p:cNvSpPr/>
          <p:nvPr/>
        </p:nvSpPr>
        <p:spPr>
          <a:xfrm>
            <a:off x="7796213" y="4294709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CFF36DA-3A1F-475E-80CB-5EA3628FD607}"/>
              </a:ext>
            </a:extLst>
          </p:cNvPr>
          <p:cNvSpPr/>
          <p:nvPr/>
        </p:nvSpPr>
        <p:spPr>
          <a:xfrm>
            <a:off x="7032884" y="4744350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499B27C-DB4A-456F-875E-A54CB7BBF86E}"/>
              </a:ext>
            </a:extLst>
          </p:cNvPr>
          <p:cNvSpPr/>
          <p:nvPr/>
        </p:nvSpPr>
        <p:spPr>
          <a:xfrm>
            <a:off x="6307427" y="5311089"/>
            <a:ext cx="232348" cy="164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2B28794-D53B-4860-B468-32AA62357DCB}"/>
              </a:ext>
            </a:extLst>
          </p:cNvPr>
          <p:cNvCxnSpPr>
            <a:stCxn id="42" idx="3"/>
            <a:endCxn id="43" idx="3"/>
          </p:cNvCxnSpPr>
          <p:nvPr/>
        </p:nvCxnSpPr>
        <p:spPr>
          <a:xfrm flipH="1">
            <a:off x="6539775" y="4826796"/>
            <a:ext cx="725457" cy="566739"/>
          </a:xfrm>
          <a:prstGeom prst="bentConnector3">
            <a:avLst>
              <a:gd name="adj1" fmla="val -3151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6481705-17FA-479C-BCA5-26ADE34A0104}"/>
              </a:ext>
            </a:extLst>
          </p:cNvPr>
          <p:cNvSpPr/>
          <p:nvPr/>
        </p:nvSpPr>
        <p:spPr>
          <a:xfrm>
            <a:off x="7791215" y="5778703"/>
            <a:ext cx="438150" cy="21810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1A718F-9996-4672-B0E3-4472CCFF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1359696"/>
            <a:ext cx="2190476" cy="857143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48B786-6B6B-4DE9-91AF-F35BC4ED5308}"/>
              </a:ext>
            </a:extLst>
          </p:cNvPr>
          <p:cNvGrpSpPr/>
          <p:nvPr/>
        </p:nvGrpSpPr>
        <p:grpSpPr>
          <a:xfrm>
            <a:off x="4044248" y="5564057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F965-3995-4C9D-BD1F-4FF1F450772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584F84B-D05F-45CC-9726-EA89B31633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7005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7AEE3-4BAB-4562-AF28-A5C2F01D4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55" y="1576080"/>
            <a:ext cx="5312490" cy="2285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5068960" y="15506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701968" y="223730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7288648" y="318335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/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16977E-E977-4A95-9889-163985AE2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612" y="4523669"/>
                <a:ext cx="2318571" cy="1477328"/>
              </a:xfrm>
              <a:prstGeom prst="rect">
                <a:avLst/>
              </a:prstGeom>
              <a:blipFill>
                <a:blip r:embed="rId4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599ADEE-EF49-4195-BD9E-B5D32D41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815" y="1945412"/>
            <a:ext cx="1484106" cy="89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DE66C7-F9D6-4730-AB5B-5FBA254C7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0958" y="4316227"/>
            <a:ext cx="1942857" cy="952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3B192-5C1A-44D6-B001-6C13CA979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0958" y="5548404"/>
            <a:ext cx="1942857" cy="942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5D770-85C0-4834-BA82-4CFADC2E4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8866" y="4338523"/>
            <a:ext cx="1942857" cy="9238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E7B1F01-62B8-4A57-91B3-998B889389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8747" y="5562689"/>
            <a:ext cx="1942857" cy="914286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D2C2B97-48AA-48E9-B02C-C7AF17E18EF5}"/>
              </a:ext>
            </a:extLst>
          </p:cNvPr>
          <p:cNvGrpSpPr/>
          <p:nvPr/>
        </p:nvGrpSpPr>
        <p:grpSpPr>
          <a:xfrm>
            <a:off x="343243" y="1578340"/>
            <a:ext cx="1290654" cy="2515069"/>
            <a:chOff x="7442260" y="768680"/>
            <a:chExt cx="1290654" cy="2515069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F773952-146D-4B60-BB1F-F62C63956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2586" y="768680"/>
              <a:ext cx="1270887" cy="166948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AD40B0-A361-4937-B628-2653CADE5C7E}"/>
                </a:ext>
              </a:extLst>
            </p:cNvPr>
            <p:cNvSpPr txBox="1"/>
            <p:nvPr/>
          </p:nvSpPr>
          <p:spPr>
            <a:xfrm>
              <a:off x="7442260" y="2452752"/>
              <a:ext cx="1290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Leopold Kronecker</a:t>
              </a:r>
            </a:p>
            <a:p>
              <a:pPr algn="ctr"/>
              <a:r>
                <a:rPr lang="en-US" sz="1600" dirty="0"/>
                <a:t>(1823-1891)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CDB988D-D76B-4903-AB20-FD5E888AF4B7}"/>
              </a:ext>
            </a:extLst>
          </p:cNvPr>
          <p:cNvSpPr txBox="1"/>
          <p:nvPr/>
        </p:nvSpPr>
        <p:spPr>
          <a:xfrm>
            <a:off x="4990875" y="4115621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A04B31-6120-44BA-9D52-C1B0E342DF80}"/>
              </a:ext>
            </a:extLst>
          </p:cNvPr>
          <p:cNvSpPr txBox="1"/>
          <p:nvPr/>
        </p:nvSpPr>
        <p:spPr>
          <a:xfrm>
            <a:off x="5009667" y="5321710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190CDC-2943-44C6-9FCF-9C018A44C9E7}"/>
              </a:ext>
            </a:extLst>
          </p:cNvPr>
          <p:cNvSpPr txBox="1"/>
          <p:nvPr/>
        </p:nvSpPr>
        <p:spPr>
          <a:xfrm>
            <a:off x="7470261" y="4092782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14CF4B1-E88C-4FA8-AE6B-A060AF3CC7B4}"/>
              </a:ext>
            </a:extLst>
          </p:cNvPr>
          <p:cNvSpPr txBox="1"/>
          <p:nvPr/>
        </p:nvSpPr>
        <p:spPr>
          <a:xfrm>
            <a:off x="7479657" y="5351689"/>
            <a:ext cx="40748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>
                <a:solidFill>
                  <a:srgbClr val="7030A0"/>
                </a:solidFill>
              </a:rPr>
              <a:t>a b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0 1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1 0</a:t>
            </a:r>
          </a:p>
          <a:p>
            <a:r>
              <a:rPr lang="en-US" sz="1400" dirty="0">
                <a:solidFill>
                  <a:srgbClr val="7030A0"/>
                </a:solidFill>
              </a:rPr>
              <a:t>1 1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858C36-99BC-4B78-BFF0-D9B8B0516F3D}"/>
              </a:ext>
            </a:extLst>
          </p:cNvPr>
          <p:cNvCxnSpPr>
            <a:cxnSpLocks/>
          </p:cNvCxnSpPr>
          <p:nvPr/>
        </p:nvCxnSpPr>
        <p:spPr>
          <a:xfrm>
            <a:off x="4818010" y="44857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2907C1E-0751-4BBC-9075-8CD12BB7E6B5}"/>
              </a:ext>
            </a:extLst>
          </p:cNvPr>
          <p:cNvCxnSpPr>
            <a:cxnSpLocks/>
          </p:cNvCxnSpPr>
          <p:nvPr/>
        </p:nvCxnSpPr>
        <p:spPr>
          <a:xfrm>
            <a:off x="4839441" y="5906485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ED36DE2-5C18-4006-B41A-444B395AA819}"/>
              </a:ext>
            </a:extLst>
          </p:cNvPr>
          <p:cNvCxnSpPr>
            <a:cxnSpLocks/>
          </p:cNvCxnSpPr>
          <p:nvPr/>
        </p:nvCxnSpPr>
        <p:spPr>
          <a:xfrm>
            <a:off x="7309105" y="6367564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3AF098-02C9-4D1E-ACE7-B33E298718A9}"/>
              </a:ext>
            </a:extLst>
          </p:cNvPr>
          <p:cNvCxnSpPr>
            <a:cxnSpLocks/>
          </p:cNvCxnSpPr>
          <p:nvPr/>
        </p:nvCxnSpPr>
        <p:spPr>
          <a:xfrm>
            <a:off x="7288648" y="4909357"/>
            <a:ext cx="250950" cy="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BC69D4-1E08-056D-F567-90C480AC72CA}"/>
              </a:ext>
            </a:extLst>
          </p:cNvPr>
          <p:cNvCxnSpPr>
            <a:cxnSpLocks/>
          </p:cNvCxnSpPr>
          <p:nvPr/>
        </p:nvCxnSpPr>
        <p:spPr>
          <a:xfrm>
            <a:off x="4341993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4EABAD-9445-F30E-215D-963F051D952A}"/>
              </a:ext>
            </a:extLst>
          </p:cNvPr>
          <p:cNvCxnSpPr>
            <a:cxnSpLocks/>
          </p:cNvCxnSpPr>
          <p:nvPr/>
        </p:nvCxnSpPr>
        <p:spPr>
          <a:xfrm>
            <a:off x="4341993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4FA924-9CAE-9586-08EC-42FE9284CBE6}"/>
              </a:ext>
            </a:extLst>
          </p:cNvPr>
          <p:cNvCxnSpPr>
            <a:cxnSpLocks/>
          </p:cNvCxnSpPr>
          <p:nvPr/>
        </p:nvCxnSpPr>
        <p:spPr>
          <a:xfrm>
            <a:off x="6823256" y="4880782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F10736-9C69-98E1-6E98-158F3AAAEC50}"/>
              </a:ext>
            </a:extLst>
          </p:cNvPr>
          <p:cNvCxnSpPr>
            <a:cxnSpLocks/>
          </p:cNvCxnSpPr>
          <p:nvPr/>
        </p:nvCxnSpPr>
        <p:spPr>
          <a:xfrm>
            <a:off x="6823256" y="6102364"/>
            <a:ext cx="10629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1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5" grpId="0"/>
      <p:bldP spid="46" grpId="0"/>
      <p:bldP spid="4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691A2AF-5882-4719-8F9D-D8346DF33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335" y="1433760"/>
            <a:ext cx="2190476" cy="809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8A0555-E627-4FBD-8FB0-9439C31B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25" y="1578647"/>
            <a:ext cx="4876190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B2E3C6C-509E-478A-8D07-9E3245B7C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335" y="2703888"/>
            <a:ext cx="2275621" cy="318110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80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5FFC2D5-A261-4A10-A882-0A3674E3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85" y="1580277"/>
            <a:ext cx="4695238" cy="2523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28ADFA-B03E-4DD2-99AC-0F10FEFF9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335" y="2699650"/>
            <a:ext cx="2237034" cy="3185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9D20A0-E6E0-4441-A3BB-8E6CC901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50" y="1450623"/>
            <a:ext cx="2333333" cy="9047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352793" y="153367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662881" y="18551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373660" y="241131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67B0EA8-DC21-462B-A800-E9E1E33862FC}"/>
              </a:ext>
            </a:extLst>
          </p:cNvPr>
          <p:cNvSpPr txBox="1"/>
          <p:nvPr/>
        </p:nvSpPr>
        <p:spPr>
          <a:xfrm>
            <a:off x="579401" y="4432903"/>
            <a:ext cx="4479438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Represented as matrices, the AND gate and OR gate each have a shape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4</a:t>
            </a:r>
            <a:r>
              <a:rPr lang="en-US" dirty="0"/>
              <a:t> and therefore must act on a vector of shape </a:t>
            </a:r>
            <a:r>
              <a:rPr lang="en-US" b="1" dirty="0"/>
              <a:t>4</a:t>
            </a:r>
            <a:r>
              <a:rPr lang="en-US" dirty="0"/>
              <a:t> x </a:t>
            </a:r>
            <a:r>
              <a:rPr lang="en-US" b="1" dirty="0"/>
              <a:t>1</a:t>
            </a:r>
          </a:p>
          <a:p>
            <a:pPr>
              <a:spcAft>
                <a:spcPts val="1200"/>
              </a:spcAft>
            </a:pPr>
            <a:r>
              <a:rPr lang="en-US" dirty="0"/>
              <a:t>The matrix multiplication will produce a </a:t>
            </a:r>
            <a:r>
              <a:rPr lang="en-US" b="1" dirty="0"/>
              <a:t>2</a:t>
            </a:r>
            <a:r>
              <a:rPr lang="en-US" dirty="0"/>
              <a:t> x </a:t>
            </a:r>
            <a:r>
              <a:rPr lang="en-US" b="1" dirty="0"/>
              <a:t>1</a:t>
            </a:r>
            <a:r>
              <a:rPr lang="en-US" dirty="0"/>
              <a:t>, which is a classic bit vector, matching the fact those two gates each have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/>
              <a:t> output line</a:t>
            </a:r>
          </a:p>
        </p:txBody>
      </p:sp>
    </p:spTree>
    <p:extLst>
      <p:ext uri="{BB962C8B-B14F-4D97-AF65-F5344CB8AC3E}">
        <p14:creationId xmlns:p14="http://schemas.microsoft.com/office/powerpoint/2010/main" val="341010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4F2E49-209A-4FC6-AB07-4979A1C09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245" y="1556684"/>
            <a:ext cx="5533510" cy="2453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gate_matrices.ipynb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476849" y="1526013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992328" y="20213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152675" y="2554051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1B65500-61EA-423F-A007-C970497D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06" y="5233602"/>
            <a:ext cx="4523743" cy="688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57606A-4BCA-4598-81CF-4BBAE5BAE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52" y="4317701"/>
            <a:ext cx="1942857" cy="20285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DD4FA8-9E71-4847-8B59-DD9A6BB97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78" y="4192244"/>
            <a:ext cx="2046282" cy="8101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FB3756-A906-4AC9-88CA-907187247F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90" y="4203843"/>
            <a:ext cx="2190476" cy="8095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825C31A-3CE4-4919-AE44-CEC24240100E}"/>
              </a:ext>
            </a:extLst>
          </p:cNvPr>
          <p:cNvSpPr txBox="1"/>
          <p:nvPr/>
        </p:nvSpPr>
        <p:spPr>
          <a:xfrm>
            <a:off x="5221318" y="1910263"/>
            <a:ext cx="3418769" cy="923330"/>
          </a:xfrm>
          <a:prstGeom prst="rect">
            <a:avLst/>
          </a:prstGeom>
          <a:solidFill>
            <a:schemeClr val="bg1"/>
          </a:solidFill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We multiply the gate matrices in </a:t>
            </a:r>
            <a:r>
              <a:rPr lang="en-US" b="1" dirty="0">
                <a:solidFill>
                  <a:srgbClr val="7030A0"/>
                </a:solidFill>
              </a:rPr>
              <a:t>reverse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order</a:t>
            </a:r>
            <a:r>
              <a:rPr lang="en-US" dirty="0">
                <a:solidFill>
                  <a:srgbClr val="7030A0"/>
                </a:solidFill>
              </a:rPr>
              <a:t> than they appear in the circuit diagram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1DDAF1A-D3D6-40C5-9765-75E3D7EB3AA7}"/>
              </a:ext>
            </a:extLst>
          </p:cNvPr>
          <p:cNvCxnSpPr>
            <a:cxnSpLocks/>
          </p:cNvCxnSpPr>
          <p:nvPr/>
        </p:nvCxnSpPr>
        <p:spPr>
          <a:xfrm flipH="1">
            <a:off x="1716374" y="4586935"/>
            <a:ext cx="220376" cy="8095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15FBDA6-AF09-4B32-B23A-221D2AA2D2AA}"/>
              </a:ext>
            </a:extLst>
          </p:cNvPr>
          <p:cNvCxnSpPr>
            <a:cxnSpLocks/>
          </p:cNvCxnSpPr>
          <p:nvPr/>
        </p:nvCxnSpPr>
        <p:spPr>
          <a:xfrm>
            <a:off x="1466850" y="4586935"/>
            <a:ext cx="1104900" cy="7756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78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NOT</a:t>
            </a:r>
            <a:r>
              <a:rPr lang="en-US" sz="2400" dirty="0"/>
              <a:t> (inversion) is sometimes shown as a “bar” on top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OR</a:t>
            </a:r>
            <a:r>
              <a:rPr lang="en-US" sz="2400" dirty="0"/>
              <a:t> is a “sum” while </a:t>
            </a:r>
            <a:r>
              <a:rPr lang="en-US" sz="2400" b="1" dirty="0"/>
              <a:t>AND</a:t>
            </a:r>
            <a:r>
              <a:rPr lang="en-US" sz="2400" dirty="0"/>
              <a:t> is a “multiply” (modulo 2)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OR is sometimes shown as A + 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AND is sometimes shown as A • 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Circuits flow (propagate state) from “</a:t>
            </a:r>
            <a:r>
              <a:rPr lang="en-US" sz="2400" b="1" dirty="0">
                <a:solidFill>
                  <a:srgbClr val="0070C0"/>
                </a:solidFill>
              </a:rPr>
              <a:t>Left to Right</a:t>
            </a:r>
            <a:r>
              <a:rPr lang="en-US" sz="2400" dirty="0"/>
              <a:t>”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u="sng" dirty="0"/>
              <a:t>output</a:t>
            </a:r>
            <a:r>
              <a:rPr lang="en-US" sz="2000" dirty="0"/>
              <a:t> of one gate flows into the </a:t>
            </a:r>
            <a:r>
              <a:rPr lang="en-US" sz="2000" u="sng" dirty="0"/>
              <a:t>input(s)</a:t>
            </a:r>
            <a:r>
              <a:rPr lang="en-US" sz="2000" dirty="0"/>
              <a:t> of the </a:t>
            </a:r>
            <a:r>
              <a:rPr lang="en-US" sz="2000" i="1" dirty="0"/>
              <a:t>next</a:t>
            </a:r>
            <a:r>
              <a:rPr lang="en-US" sz="2000" dirty="0"/>
              <a:t> gate(s)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evaluate a gate’s output line </a:t>
            </a:r>
            <a:r>
              <a:rPr lang="en-US" sz="2000" b="1" dirty="0">
                <a:solidFill>
                  <a:srgbClr val="FF0000"/>
                </a:solidFill>
              </a:rPr>
              <a:t>only</a:t>
            </a:r>
            <a:r>
              <a:rPr lang="en-US" sz="2000" dirty="0"/>
              <a:t> when we know the value for every input line entering that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2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Simple Circuit Using Matrices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15927"/>
            <a:ext cx="4469263" cy="160375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3DBA7D-10B9-8839-B7A8-32CFE626C503}"/>
              </a:ext>
            </a:extLst>
          </p:cNvPr>
          <p:cNvSpPr txBox="1"/>
          <p:nvPr/>
        </p:nvSpPr>
        <p:spPr>
          <a:xfrm>
            <a:off x="4224794" y="4022102"/>
            <a:ext cx="4432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We can now simulate more complex circuits using </a:t>
            </a:r>
            <a:r>
              <a:rPr lang="en-US" sz="2000" b="1" dirty="0">
                <a:solidFill>
                  <a:srgbClr val="0070C0"/>
                </a:solidFill>
              </a:rPr>
              <a:t>tensor products </a:t>
            </a:r>
            <a:r>
              <a:rPr lang="en-US" sz="2000" dirty="0"/>
              <a:t>to "link" multiple input lines and </a:t>
            </a:r>
            <a:r>
              <a:rPr lang="en-US" sz="2000" b="1" dirty="0">
                <a:solidFill>
                  <a:srgbClr val="00B050"/>
                </a:solidFill>
              </a:rPr>
              <a:t>matrix multiplication</a:t>
            </a:r>
            <a:r>
              <a:rPr lang="en-US" sz="2000" dirty="0"/>
              <a:t> to represent the </a:t>
            </a:r>
            <a:r>
              <a:rPr lang="en-US" sz="2000" b="1" dirty="0">
                <a:solidFill>
                  <a:srgbClr val="FF0000"/>
                </a:solidFill>
              </a:rPr>
              <a:t>action</a:t>
            </a:r>
            <a:r>
              <a:rPr lang="en-US" sz="2000" dirty="0"/>
              <a:t> of Boolean gates on those input states</a:t>
            </a:r>
          </a:p>
        </p:txBody>
      </p:sp>
    </p:spTree>
    <p:extLst>
      <p:ext uri="{BB962C8B-B14F-4D97-AF65-F5344CB8AC3E}">
        <p14:creationId xmlns:p14="http://schemas.microsoft.com/office/powerpoint/2010/main" val="56765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1CFD-3D66-B9AD-5F12-0C8678753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6" y="1567850"/>
            <a:ext cx="4359485" cy="3971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simple_circuit.ipynb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375993" y="15311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184928" y="299733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184928" y="3201636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3292890" y="357096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185979-C9AD-4180-BAF5-220BDFD0C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340" y="2098553"/>
            <a:ext cx="2309161" cy="294482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C658919-3540-BED7-5005-3B1E36A3C481}"/>
              </a:ext>
            </a:extLst>
          </p:cNvPr>
          <p:cNvGrpSpPr/>
          <p:nvPr/>
        </p:nvGrpSpPr>
        <p:grpSpPr>
          <a:xfrm>
            <a:off x="4253319" y="3739977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4C9E18-F98F-8093-19DD-00D8B85806A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AF9EA63-1A9A-D544-DEA1-8ADBE745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4CE6423-D545-3ED3-6585-CF0579A9F50B}"/>
              </a:ext>
            </a:extLst>
          </p:cNvPr>
          <p:cNvGrpSpPr/>
          <p:nvPr/>
        </p:nvGrpSpPr>
        <p:grpSpPr>
          <a:xfrm>
            <a:off x="4503296" y="436820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0BE8A5B-D57E-48E7-1AA2-A1B6ACB4044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1516A7-A6F7-08A4-15F6-3373A832EE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052D940-A8FD-5DE2-CB42-4F8BA5DD73B1}"/>
              </a:ext>
            </a:extLst>
          </p:cNvPr>
          <p:cNvGrpSpPr/>
          <p:nvPr/>
        </p:nvGrpSpPr>
        <p:grpSpPr>
          <a:xfrm>
            <a:off x="4863525" y="500811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86DF68-9561-C48D-C5B9-9F82388CCEB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9B5142A-40B0-AEFA-78C7-E65FF52047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C5F7E0-AD5A-9A40-A0E0-F5EFCF7901A4}"/>
              </a:ext>
            </a:extLst>
          </p:cNvPr>
          <p:cNvGrpSpPr/>
          <p:nvPr/>
        </p:nvGrpSpPr>
        <p:grpSpPr>
          <a:xfrm>
            <a:off x="4173883" y="392616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DF9BE3-F447-0AFF-482A-50A47B3ADF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A9E565A-A785-5E5C-A9F0-A8DB78B23F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C830E9-D15B-9B52-AF2F-722C1D536D11}"/>
              </a:ext>
            </a:extLst>
          </p:cNvPr>
          <p:cNvSpPr/>
          <p:nvPr/>
        </p:nvSpPr>
        <p:spPr>
          <a:xfrm>
            <a:off x="5897132" y="2098553"/>
            <a:ext cx="1328247" cy="898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B887D9-4479-9925-430C-750FC90EB72E}"/>
              </a:ext>
            </a:extLst>
          </p:cNvPr>
          <p:cNvSpPr/>
          <p:nvPr/>
        </p:nvSpPr>
        <p:spPr>
          <a:xfrm>
            <a:off x="5897132" y="2997334"/>
            <a:ext cx="1839946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4157CF1-D14D-9ADC-138C-F04AE007CB5E}"/>
              </a:ext>
            </a:extLst>
          </p:cNvPr>
          <p:cNvSpPr/>
          <p:nvPr/>
        </p:nvSpPr>
        <p:spPr>
          <a:xfrm>
            <a:off x="5897132" y="3699611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7480DB9-14AB-C4ED-513C-CEE6F27E368C}"/>
              </a:ext>
            </a:extLst>
          </p:cNvPr>
          <p:cNvSpPr/>
          <p:nvPr/>
        </p:nvSpPr>
        <p:spPr>
          <a:xfrm>
            <a:off x="5897132" y="4401888"/>
            <a:ext cx="2309160" cy="6978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1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48" grpId="0" animBg="1"/>
      <p:bldP spid="4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F9A00-2AB7-04F2-3248-7CAEBFCD0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822" y="1624164"/>
            <a:ext cx="5120490" cy="2171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simple_circuit.ipynb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C48CF2-C383-ED48-54EC-592B3D41BDA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0264" y="4525016"/>
            <a:ext cx="5103471" cy="1831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06FCF2-1817-5C69-4372-709DFC12D7B7}"/>
              </a:ext>
            </a:extLst>
          </p:cNvPr>
          <p:cNvSpPr txBox="1"/>
          <p:nvPr/>
        </p:nvSpPr>
        <p:spPr>
          <a:xfrm>
            <a:off x="2435902" y="4227226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35FDAD-717D-6278-D050-11B32BF93B6C}"/>
              </a:ext>
            </a:extLst>
          </p:cNvPr>
          <p:cNvSpPr txBox="1"/>
          <p:nvPr/>
        </p:nvSpPr>
        <p:spPr>
          <a:xfrm>
            <a:off x="2645764" y="5226037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FA4A92-D26E-BAFB-1A38-AAF117E7D265}"/>
              </a:ext>
            </a:extLst>
          </p:cNvPr>
          <p:cNvSpPr txBox="1"/>
          <p:nvPr/>
        </p:nvSpPr>
        <p:spPr>
          <a:xfrm>
            <a:off x="3465227" y="4643123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43402B-A17F-3303-7C09-9BFB6C197905}"/>
              </a:ext>
            </a:extLst>
          </p:cNvPr>
          <p:cNvSpPr txBox="1"/>
          <p:nvPr/>
        </p:nvSpPr>
        <p:spPr>
          <a:xfrm>
            <a:off x="4472067" y="5335169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A6D556-934E-4291-04FB-1CE286CAA4F8}"/>
              </a:ext>
            </a:extLst>
          </p:cNvPr>
          <p:cNvSpPr txBox="1"/>
          <p:nvPr/>
        </p:nvSpPr>
        <p:spPr>
          <a:xfrm>
            <a:off x="5607233" y="5526001"/>
            <a:ext cx="50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g5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3058F16-DEE9-11D6-E109-7ACE91EB15F3}"/>
              </a:ext>
            </a:extLst>
          </p:cNvPr>
          <p:cNvGrpSpPr/>
          <p:nvPr/>
        </p:nvGrpSpPr>
        <p:grpSpPr>
          <a:xfrm>
            <a:off x="4110941" y="2232720"/>
            <a:ext cx="1076632" cy="369332"/>
            <a:chOff x="4968362" y="2079211"/>
            <a:chExt cx="1076632" cy="369332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C5EF650-46B7-9E49-C87A-49CEAC620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F3481E-FD8C-0516-5C60-9334C270935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2C4F65-5CFE-E4AA-48A4-B0B88F20B597}"/>
              </a:ext>
            </a:extLst>
          </p:cNvPr>
          <p:cNvGrpSpPr/>
          <p:nvPr/>
        </p:nvGrpSpPr>
        <p:grpSpPr>
          <a:xfrm>
            <a:off x="5229233" y="2442800"/>
            <a:ext cx="1076632" cy="369332"/>
            <a:chOff x="4704120" y="2356972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C8C9E3C-2A72-AD84-90E3-9FFC07425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2FE165-9DBD-49FB-748F-8A5C38611B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9F73FBA-B2A2-2B83-3C64-D7880545D0BD}"/>
              </a:ext>
            </a:extLst>
          </p:cNvPr>
          <p:cNvGrpSpPr/>
          <p:nvPr/>
        </p:nvGrpSpPr>
        <p:grpSpPr>
          <a:xfrm>
            <a:off x="4180653" y="2649951"/>
            <a:ext cx="1068643" cy="369332"/>
            <a:chOff x="3647644" y="4910075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4C2AE4C-B84D-EA11-0C85-CABE3C99CF2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1884439-182B-0F4E-2A5C-300C5542C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8A69D3E-FA50-AD27-3C67-9B76D810127B}"/>
              </a:ext>
            </a:extLst>
          </p:cNvPr>
          <p:cNvGrpSpPr/>
          <p:nvPr/>
        </p:nvGrpSpPr>
        <p:grpSpPr>
          <a:xfrm>
            <a:off x="5331305" y="2872942"/>
            <a:ext cx="1064340" cy="369332"/>
            <a:chOff x="3647644" y="5421073"/>
            <a:chExt cx="1064340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D3AC68-0788-FC3A-9A7B-C1D5FF3494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FAAECC5F-7C49-63C2-6E5F-788277BBA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D037E-7B72-549B-8885-8ED0C7746E33}"/>
              </a:ext>
            </a:extLst>
          </p:cNvPr>
          <p:cNvGrpSpPr/>
          <p:nvPr/>
        </p:nvGrpSpPr>
        <p:grpSpPr>
          <a:xfrm>
            <a:off x="5327093" y="3066631"/>
            <a:ext cx="1068643" cy="369332"/>
            <a:chOff x="3647644" y="5359159"/>
            <a:chExt cx="1068643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60378F4-4546-8168-3020-5D782201C12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E970A43-1257-B563-9354-8F6AEED25A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D5C0B64-0504-B2B0-B37D-DF749058FF3A}"/>
              </a:ext>
            </a:extLst>
          </p:cNvPr>
          <p:cNvGrpSpPr/>
          <p:nvPr/>
        </p:nvGrpSpPr>
        <p:grpSpPr>
          <a:xfrm>
            <a:off x="4318496" y="3274083"/>
            <a:ext cx="1076632" cy="369332"/>
            <a:chOff x="2157212" y="5356391"/>
            <a:chExt cx="1076632" cy="36933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580E5CE-868C-1488-5485-E01AA1CF8F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610A7C3-18DF-DBD3-EAE0-A3C53205DA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ACA34-5863-85E0-EAF3-6A63A57DE9BA}"/>
              </a:ext>
            </a:extLst>
          </p:cNvPr>
          <p:cNvGrpSpPr/>
          <p:nvPr/>
        </p:nvGrpSpPr>
        <p:grpSpPr>
          <a:xfrm>
            <a:off x="3170418" y="3479362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AE79CF-7FA0-0945-EDAA-965B4026519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F026539-ABDA-19ED-7AAB-FDDB643DD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3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8" grpId="0"/>
      <p:bldP spid="49" grpId="0"/>
      <p:bldP spid="50" grpId="0"/>
      <p:bldP spid="5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C41ACB-783C-CD24-872B-A29F8210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809" y="2024238"/>
            <a:ext cx="6952381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1C1475-B5BB-E9D5-E637-858BC32D5FAD}"/>
              </a:ext>
            </a:extLst>
          </p:cNvPr>
          <p:cNvGrpSpPr/>
          <p:nvPr/>
        </p:nvGrpSpPr>
        <p:grpSpPr>
          <a:xfrm>
            <a:off x="2795672" y="2526550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02D451-1A83-1D49-8DF0-74F85AF2F7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D50C7-413C-887B-6230-23448B89684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2E9F4-D319-38EA-6185-A4EC24D18520}"/>
              </a:ext>
            </a:extLst>
          </p:cNvPr>
          <p:cNvGrpSpPr/>
          <p:nvPr/>
        </p:nvGrpSpPr>
        <p:grpSpPr>
          <a:xfrm>
            <a:off x="3230382" y="2771122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DB5121A-BD5D-72D0-CCD2-926FB0AB3A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82FC58-A9F9-0E67-33F9-2B58C6AFB0B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0E7A4D-58EE-CFA3-5F98-BA3B62EF4CDC}"/>
              </a:ext>
            </a:extLst>
          </p:cNvPr>
          <p:cNvGrpSpPr/>
          <p:nvPr/>
        </p:nvGrpSpPr>
        <p:grpSpPr>
          <a:xfrm>
            <a:off x="3624969" y="30189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2B24E4-C01C-B819-380C-2AFC2A988D8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B9ABB91-20FB-339C-F7A7-FB5CE69701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086907-FFC2-BB0A-DA81-8EF58B6F571D}"/>
              </a:ext>
            </a:extLst>
          </p:cNvPr>
          <p:cNvGrpSpPr/>
          <p:nvPr/>
        </p:nvGrpSpPr>
        <p:grpSpPr>
          <a:xfrm>
            <a:off x="4038989" y="3265563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11CE74-2F47-E0C5-DC76-805F9C498B1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FE7C8E3-7E51-7115-C00E-513AAACF3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0C2D9C7-355D-EA31-AA0E-5CC6A97924EB}"/>
              </a:ext>
            </a:extLst>
          </p:cNvPr>
          <p:cNvGrpSpPr/>
          <p:nvPr/>
        </p:nvGrpSpPr>
        <p:grpSpPr>
          <a:xfrm>
            <a:off x="5819224" y="3851541"/>
            <a:ext cx="1068643" cy="369332"/>
            <a:chOff x="3647644" y="5359159"/>
            <a:chExt cx="1068643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79C5C2-8F4C-F613-E933-5EE0569241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477D95D-FC56-7216-42BE-1F05D26B6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59EA5A-54F8-F365-A438-0455A2EB710B}"/>
              </a:ext>
            </a:extLst>
          </p:cNvPr>
          <p:cNvGrpSpPr/>
          <p:nvPr/>
        </p:nvGrpSpPr>
        <p:grpSpPr>
          <a:xfrm>
            <a:off x="6277747" y="4465134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96385E-7A6B-E705-EC4F-0ECB05607E5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E6CDFF-1FB6-C79A-9679-DE4055D4B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810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511DD1-23B1-346F-3074-CA3EE0DF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83" y="1775532"/>
            <a:ext cx="4303570" cy="3383723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27AA470-4D08-C7F1-17AE-662B4CDF8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simple_circuit.ipynb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55BA3-9107-41B3-AFAA-B1CE875A3D4C}"/>
              </a:ext>
            </a:extLst>
          </p:cNvPr>
          <p:cNvSpPr/>
          <p:nvPr/>
        </p:nvSpPr>
        <p:spPr>
          <a:xfrm>
            <a:off x="3308870" y="5797055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A7EF35-016E-46CB-BCBD-385DD83515AA}"/>
              </a:ext>
            </a:extLst>
          </p:cNvPr>
          <p:cNvSpPr/>
          <p:nvPr/>
        </p:nvSpPr>
        <p:spPr>
          <a:xfrm>
            <a:off x="3308870" y="2307921"/>
            <a:ext cx="196850" cy="182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F91E301-4F75-4CC2-B9F0-BC81AC5B3614}"/>
              </a:ext>
            </a:extLst>
          </p:cNvPr>
          <p:cNvSpPr/>
          <p:nvPr/>
        </p:nvSpPr>
        <p:spPr>
          <a:xfrm>
            <a:off x="7997993" y="4927927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7998DD-3AD1-4957-9907-A601F79DE55A}"/>
              </a:ext>
            </a:extLst>
          </p:cNvPr>
          <p:cNvSpPr/>
          <p:nvPr/>
        </p:nvSpPr>
        <p:spPr>
          <a:xfrm>
            <a:off x="7993934" y="1793718"/>
            <a:ext cx="504826" cy="216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90465B9-ADFA-4A11-B0C4-73FE6B6B54E4}"/>
              </a:ext>
            </a:extLst>
          </p:cNvPr>
          <p:cNvCxnSpPr>
            <a:cxnSpLocks/>
            <a:stCxn id="57" idx="3"/>
            <a:endCxn id="59" idx="0"/>
          </p:cNvCxnSpPr>
          <p:nvPr/>
        </p:nvCxnSpPr>
        <p:spPr>
          <a:xfrm flipV="1">
            <a:off x="3505720" y="1793718"/>
            <a:ext cx="4740627" cy="605367"/>
          </a:xfrm>
          <a:prstGeom prst="bentConnector4">
            <a:avLst>
              <a:gd name="adj1" fmla="val 11765"/>
              <a:gd name="adj2" fmla="val 1377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D65A347-0A29-47FD-9FC2-21B83E38A3B7}"/>
              </a:ext>
            </a:extLst>
          </p:cNvPr>
          <p:cNvCxnSpPr>
            <a:cxnSpLocks/>
            <a:stCxn id="12" idx="3"/>
            <a:endCxn id="58" idx="2"/>
          </p:cNvCxnSpPr>
          <p:nvPr/>
        </p:nvCxnSpPr>
        <p:spPr>
          <a:xfrm flipV="1">
            <a:off x="3505720" y="5144265"/>
            <a:ext cx="4744686" cy="74395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967CD70-D1E0-A0A6-9B95-7B4DE68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509" y="5409724"/>
            <a:ext cx="1378066" cy="956990"/>
          </a:xfrm>
          <a:prstGeom prst="rect">
            <a:avLst/>
          </a:prstGeom>
          <a:ln w="28575">
            <a:solidFill>
              <a:srgbClr val="7030A0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98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006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All computers are made from </a:t>
            </a:r>
            <a:r>
              <a:rPr lang="en-US" sz="2000" b="1" dirty="0">
                <a:solidFill>
                  <a:srgbClr val="00B050"/>
                </a:solidFill>
              </a:rPr>
              <a:t>chains</a:t>
            </a:r>
            <a:r>
              <a:rPr lang="en-US" sz="2000" dirty="0"/>
              <a:t> of simple 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NAND</a:t>
            </a:r>
            <a:r>
              <a:rPr lang="en-US" sz="2000" dirty="0"/>
              <a:t> and </a:t>
            </a:r>
            <a:r>
              <a:rPr lang="en-US" sz="2000" b="1" dirty="0"/>
              <a:t>NOR</a:t>
            </a:r>
            <a:r>
              <a:rPr lang="en-US" sz="2000" dirty="0"/>
              <a:t> gates are </a:t>
            </a:r>
            <a:r>
              <a:rPr lang="en-US" sz="2000" i="1" dirty="0"/>
              <a:t>universal</a:t>
            </a:r>
            <a:r>
              <a:rPr lang="en-US" sz="2000" dirty="0"/>
              <a:t> → they can make all other gates!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performs arithmetic = </a:t>
            </a:r>
            <a:r>
              <a:rPr lang="en-US" sz="2400" b="1" dirty="0">
                <a:solidFill>
                  <a:srgbClr val="0070C0"/>
                </a:solidFill>
              </a:rPr>
              <a:t>full adders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Subtraction is just addition with </a:t>
            </a:r>
            <a:r>
              <a:rPr lang="en-US" sz="2000" b="1" dirty="0">
                <a:solidFill>
                  <a:srgbClr val="FF0000"/>
                </a:solidFill>
              </a:rPr>
              <a:t>inverted</a:t>
            </a:r>
            <a:r>
              <a:rPr lang="en-US" sz="2000" dirty="0"/>
              <a:t> logic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Multiplication is just repeated addition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Division is just repeated subtraction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a computer stores numbers in memory = </a:t>
            </a:r>
            <a:r>
              <a:rPr lang="en-US" sz="2400" b="1" dirty="0">
                <a:solidFill>
                  <a:srgbClr val="0070C0"/>
                </a:solidFill>
              </a:rPr>
              <a:t>flip-flops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Four gates make a bit, eight bits make up a byte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Imagine how many gates are in your 128GB smartphone!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26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tensor (</a:t>
            </a:r>
            <a:r>
              <a:rPr lang="en-US" sz="2400" b="1" dirty="0">
                <a:solidFill>
                  <a:srgbClr val="0070C0"/>
                </a:solidFill>
              </a:rPr>
              <a:t>Kronecker</a:t>
            </a:r>
            <a:r>
              <a:rPr lang="en-US" sz="2400" dirty="0"/>
              <a:t>) products combine individual classical bits into a </a:t>
            </a:r>
            <a:r>
              <a:rPr lang="en-US" sz="2400" b="1" dirty="0"/>
              <a:t>separable</a:t>
            </a:r>
            <a:r>
              <a:rPr lang="en-US" sz="2400" dirty="0"/>
              <a:t> </a:t>
            </a:r>
            <a:r>
              <a:rPr lang="en-US" sz="2400" i="1" dirty="0"/>
              <a:t>state vector</a:t>
            </a:r>
            <a:endParaRPr lang="en-US" sz="2000" i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two-bit system can be represented by a </a:t>
            </a:r>
            <a:r>
              <a:rPr lang="en-US" sz="2000" b="1" dirty="0"/>
              <a:t>4 x 1 </a:t>
            </a:r>
            <a:r>
              <a:rPr lang="en-US" sz="2000" dirty="0"/>
              <a:t>state</a:t>
            </a:r>
            <a:r>
              <a:rPr lang="en-US" sz="2000" b="1" dirty="0"/>
              <a:t> </a:t>
            </a:r>
            <a:r>
              <a:rPr lang="en-US" sz="2000" dirty="0"/>
              <a:t>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two-bit zero state is not [0,0,0,0] but rather [</a:t>
            </a:r>
            <a:r>
              <a:rPr lang="en-US" sz="2400" b="1" dirty="0"/>
              <a:t>1</a:t>
            </a:r>
            <a:r>
              <a:rPr lang="en-US" sz="2400" dirty="0"/>
              <a:t>,0,0,0]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must think in terms of </a:t>
            </a:r>
            <a:r>
              <a:rPr lang="en-US" sz="2000" b="1" dirty="0"/>
              <a:t>index numbers</a:t>
            </a:r>
            <a:r>
              <a:rPr lang="en-US" sz="2000" dirty="0"/>
              <a:t>, not </a:t>
            </a:r>
            <a:r>
              <a:rPr lang="en-US" sz="2000" i="1" dirty="0"/>
              <a:t>element</a:t>
            </a:r>
            <a:r>
              <a:rPr lang="en-US" sz="2000" dirty="0"/>
              <a:t> values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Zero is a thing, </a:t>
            </a:r>
            <a:r>
              <a:rPr lang="en-US" sz="2000" dirty="0">
                <a:solidFill>
                  <a:srgbClr val="00B050"/>
                </a:solidFill>
              </a:rPr>
              <a:t>zero counts </a:t>
            </a:r>
            <a:r>
              <a:rPr lang="en-US" sz="2000" dirty="0"/>
              <a:t>= the </a:t>
            </a:r>
            <a:r>
              <a:rPr lang="en-US" sz="2000" u="sng" dirty="0"/>
              <a:t>first</a:t>
            </a:r>
            <a:r>
              <a:rPr lang="en-US" sz="2000" dirty="0"/>
              <a:t> element is at index zero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Therefore, a zero is [1,0,0,0] because it has a 1 in the </a:t>
            </a:r>
            <a:r>
              <a:rPr lang="en-US" sz="2000" u="sng" dirty="0"/>
              <a:t>first</a:t>
            </a:r>
            <a:r>
              <a:rPr lang="en-US" sz="2000" dirty="0"/>
              <a:t> element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Boolean logic gates as </a:t>
            </a:r>
            <a:r>
              <a:rPr lang="en-US" sz="2400" b="1" dirty="0"/>
              <a:t>2 x 4 </a:t>
            </a:r>
            <a:r>
              <a:rPr lang="en-US" sz="2400" dirty="0"/>
              <a:t>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</a:t>
            </a:r>
            <a:r>
              <a:rPr lang="en-US" sz="2000" b="1" dirty="0"/>
              <a:t>apply</a:t>
            </a:r>
            <a:r>
              <a:rPr lang="en-US" sz="2000" dirty="0"/>
              <a:t> logic operators to state vectors using </a:t>
            </a:r>
            <a:r>
              <a:rPr lang="en-US" sz="2000" dirty="0">
                <a:solidFill>
                  <a:srgbClr val="FF0000"/>
                </a:solidFill>
              </a:rPr>
              <a:t>matrix multiplication </a:t>
            </a:r>
            <a:r>
              <a:rPr lang="en-US" sz="2000" dirty="0"/>
              <a:t>– we "dot" the gate matrix </a:t>
            </a:r>
            <a:r>
              <a:rPr lang="en-US" sz="2000" i="1" dirty="0">
                <a:ln>
                  <a:solidFill>
                    <a:schemeClr val="tx1"/>
                  </a:solidFill>
                </a:ln>
              </a:rPr>
              <a:t>into</a:t>
            </a:r>
            <a:r>
              <a:rPr lang="en-US" sz="2000" dirty="0"/>
              <a:t> the input state vector</a:t>
            </a:r>
            <a:endParaRPr lang="en-US" sz="2000" dirty="0">
              <a:solidFill>
                <a:srgbClr val="FF000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</a:t>
            </a:r>
            <a:r>
              <a:rPr lang="en-US" sz="2000" b="1" dirty="0"/>
              <a:t>compose</a:t>
            </a:r>
            <a:r>
              <a:rPr lang="en-US" sz="2000" dirty="0"/>
              <a:t> gates by dotting each gate’s action operator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/>
              <a:t>octal_converter.ipynb</a:t>
            </a:r>
          </a:p>
          <a:p>
            <a:r>
              <a:rPr lang="en-US" sz="2400" dirty="0"/>
              <a:t>In cell 1, convert the octal number 2323 to base 10 (decimal) by looping, and display both numbers</a:t>
            </a:r>
          </a:p>
          <a:p>
            <a:r>
              <a:rPr lang="en-US" sz="2400" dirty="0"/>
              <a:t>In cell 2, convert the decimal number you calculated in cell 1 back to octal by looping, and display both numbers</a:t>
            </a:r>
          </a:p>
          <a:p>
            <a:r>
              <a:rPr lang="en-US" sz="2400" dirty="0"/>
              <a:t>In cell 3, convert the octal number 2323 to base 10 (decimal) without looping, and display both numbers</a:t>
            </a:r>
          </a:p>
          <a:p>
            <a:r>
              <a:rPr lang="en-US" sz="2400" dirty="0"/>
              <a:t>In cell 4, convert the decimal number you calculated in cell 3 back to octal without looping, and display both numbers</a:t>
            </a:r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35C2AEE-0BAA-413A-BE04-531A9FA52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21-02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305" y="1825624"/>
            <a:ext cx="4742472" cy="474006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Digital App, create a circuit file called </a:t>
            </a:r>
            <a:r>
              <a:rPr lang="en-US" sz="2400" b="1" dirty="0"/>
              <a:t>full_adder.dig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</a:t>
            </a:r>
            <a:r>
              <a:rPr lang="en-US" sz="2400" u="sng" dirty="0"/>
              <a:t>only</a:t>
            </a:r>
            <a:r>
              <a:rPr lang="en-US" sz="2400" dirty="0"/>
              <a:t> 1 </a:t>
            </a:r>
            <a:r>
              <a:rPr lang="en-US" sz="2400" b="1" dirty="0">
                <a:solidFill>
                  <a:srgbClr val="7030A0"/>
                </a:solidFill>
              </a:rPr>
              <a:t>OR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AND</a:t>
            </a:r>
            <a:r>
              <a:rPr lang="en-US" sz="2400" dirty="0"/>
              <a:t>, 2 </a:t>
            </a:r>
            <a:r>
              <a:rPr lang="en-US" sz="2400" b="1" dirty="0">
                <a:solidFill>
                  <a:srgbClr val="7030A0"/>
                </a:solidFill>
              </a:rPr>
              <a:t>XOR </a:t>
            </a:r>
            <a:r>
              <a:rPr lang="en-US" sz="2400" dirty="0"/>
              <a:t>gates, plus five I/O pins, design a </a:t>
            </a:r>
            <a:r>
              <a:rPr lang="en-US" sz="2400" b="1" dirty="0">
                <a:solidFill>
                  <a:srgbClr val="00B050"/>
                </a:solidFill>
              </a:rPr>
              <a:t>FULL ADDER</a:t>
            </a:r>
            <a:r>
              <a:rPr lang="en-US" sz="2400" dirty="0"/>
              <a:t> circuit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circuit has </a:t>
            </a:r>
            <a:r>
              <a:rPr lang="en-US" sz="2400" b="1" dirty="0">
                <a:solidFill>
                  <a:srgbClr val="FF0000"/>
                </a:solidFill>
              </a:rPr>
              <a:t>3 input lines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2 output lines </a:t>
            </a:r>
            <a:r>
              <a:rPr lang="en-US" sz="2400" dirty="0"/>
              <a:t>to indicate the sum and if there needs to be a carry to the next column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Verify your circuit by having Digital create a truth table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Email your TA your circuit (.dig) file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530" y="1880260"/>
            <a:ext cx="3438165" cy="3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21-03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Create a Jupyter Lab Notebook called </a:t>
            </a:r>
            <a:r>
              <a:rPr lang="en-US" sz="2400" b="1" dirty="0" err="1"/>
              <a:t>majority_vote.ipynb</a:t>
            </a:r>
            <a:r>
              <a:rPr lang="en-US" sz="2400" b="1" dirty="0"/>
              <a:t> </a:t>
            </a:r>
            <a:r>
              <a:rPr lang="en-US" sz="2400" dirty="0"/>
              <a:t>to simulate the circuit and generate the truth table of the majority vote circuit show on slide </a:t>
            </a:r>
            <a:r>
              <a:rPr lang="en-US" sz="2400" dirty="0">
                <a:hlinkClick r:id="rId2" action="ppaction://hlinksldjump"/>
              </a:rPr>
              <a:t>#24</a:t>
            </a:r>
            <a:endParaRPr lang="en-US" sz="2400" dirty="0"/>
          </a:p>
          <a:p>
            <a:r>
              <a:rPr lang="en-US" sz="2400" dirty="0"/>
              <a:t>In Cell 1, declare all the necessary arrays for the Boolean states and logic gates required to simulate all permutations of input and output states</a:t>
            </a:r>
          </a:p>
          <a:p>
            <a:r>
              <a:rPr lang="en-US" sz="2400" dirty="0"/>
              <a:t>In Cell 2, implement the complete classical digital logic  circuit using Numpy matrix algebra functions</a:t>
            </a:r>
          </a:p>
          <a:p>
            <a:r>
              <a:rPr lang="en-US" sz="2400" dirty="0"/>
              <a:t>In Cell 3, generate and display the full truth table for the circuit</a:t>
            </a:r>
          </a:p>
          <a:p>
            <a:r>
              <a:rPr lang="en-US" sz="2400" dirty="0"/>
              <a:t>Email your TA your working Notebook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Logic Gates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57387"/>
            <a:ext cx="8201025" cy="294322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153885" y="2336799"/>
            <a:ext cx="5384800" cy="2176361"/>
            <a:chOff x="1153885" y="2336799"/>
            <a:chExt cx="5384800" cy="2176361"/>
          </a:xfrm>
        </p:grpSpPr>
        <p:sp>
          <p:nvSpPr>
            <p:cNvPr id="4" name="TextBox 3"/>
            <p:cNvSpPr txBox="1"/>
            <p:nvPr/>
          </p:nvSpPr>
          <p:spPr>
            <a:xfrm>
              <a:off x="1255485" y="2336799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3885" y="3618705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60914" y="2989942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1999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AND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85542" y="4143828"/>
              <a:ext cx="653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NOT</a:t>
              </a: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18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610796" y="4509361"/>
            <a:ext cx="5573693" cy="1470054"/>
            <a:chOff x="1610796" y="4509361"/>
            <a:chExt cx="5573693" cy="14700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666" y="1712759"/>
            <a:ext cx="6182667" cy="221859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683658" y="1528093"/>
            <a:ext cx="312058" cy="843001"/>
            <a:chOff x="1683658" y="1528093"/>
            <a:chExt cx="312058" cy="843001"/>
          </a:xfrm>
        </p:grpSpPr>
        <p:sp>
          <p:nvSpPr>
            <p:cNvPr id="15" name="TextBox 14"/>
            <p:cNvSpPr txBox="1"/>
            <p:nvPr/>
          </p:nvSpPr>
          <p:spPr>
            <a:xfrm>
              <a:off x="1683658" y="1528093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83658" y="2001762"/>
              <a:ext cx="3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1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683658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21430" y="1817096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1430" y="2745607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04344" y="2303325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83658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402" y="3395402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400" y="2928968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11197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14781" y="3174451"/>
            <a:ext cx="31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87548" y="2303325"/>
            <a:ext cx="1291823" cy="352416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10116" y="2186428"/>
            <a:ext cx="1814834" cy="364105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901301" y="3036297"/>
            <a:ext cx="0" cy="2204321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</p:cNvCxnSpPr>
          <p:nvPr/>
        </p:nvCxnSpPr>
        <p:spPr>
          <a:xfrm>
            <a:off x="2877459" y="3114939"/>
            <a:ext cx="134718" cy="21256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425291" y="2642942"/>
            <a:ext cx="2214059" cy="2981344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55249" y="2472198"/>
            <a:ext cx="2471590" cy="315208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81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Wire </a:t>
            </a:r>
            <a:r>
              <a:rPr lang="en-US" sz="3200" b="1" dirty="0">
                <a:latin typeface="+mn-lt"/>
              </a:rPr>
              <a:t>Overlap</a:t>
            </a:r>
            <a:r>
              <a:rPr lang="en-US" sz="3200" dirty="0">
                <a:latin typeface="+mn-lt"/>
              </a:rPr>
              <a:t> vs. </a:t>
            </a:r>
            <a:r>
              <a:rPr lang="en-US" sz="3200" b="1" dirty="0">
                <a:latin typeface="+mn-lt"/>
              </a:rPr>
              <a:t>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19641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/>
              <a:t>filled</a:t>
            </a:r>
            <a:r>
              <a:rPr lang="en-US" sz="2400" dirty="0"/>
              <a:t> circles </a:t>
            </a:r>
            <a:r>
              <a:rPr lang="en-US" sz="2400" b="1" i="1" dirty="0">
                <a:solidFill>
                  <a:srgbClr val="FF0000"/>
                </a:solidFill>
              </a:rPr>
              <a:t>only</a:t>
            </a:r>
            <a:r>
              <a:rPr lang="en-US" sz="2400" dirty="0"/>
              <a:t> for electrical </a:t>
            </a:r>
            <a:r>
              <a:rPr lang="en-US" sz="2400" u="sng" dirty="0"/>
              <a:t>junction</a:t>
            </a:r>
            <a:r>
              <a:rPr lang="en-US" sz="2400" dirty="0"/>
              <a:t> points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Carry forward current logic state of line into each </a:t>
            </a:r>
            <a:r>
              <a:rPr lang="en-US" sz="2400" b="1" dirty="0">
                <a:solidFill>
                  <a:srgbClr val="00B050"/>
                </a:solidFill>
              </a:rPr>
              <a:t>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34" y="3853024"/>
            <a:ext cx="3285714" cy="1476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8597" y="3614565"/>
            <a:ext cx="2753280" cy="19531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469935" y="2969162"/>
            <a:ext cx="1783805" cy="954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39248" y="2973000"/>
            <a:ext cx="1260001" cy="15386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3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XOR</a:t>
            </a:r>
            <a:r>
              <a:rPr lang="en-US" sz="3200" dirty="0">
                <a:latin typeface="+mn-lt"/>
              </a:rPr>
              <a:t> Gate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19" y="1468581"/>
            <a:ext cx="7847619" cy="2904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808" y="3631171"/>
            <a:ext cx="2291277" cy="307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15" y="4713229"/>
            <a:ext cx="1555009" cy="10931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7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and </a:t>
            </a:r>
            <a:r>
              <a:rPr lang="en-US" sz="3200" b="1" dirty="0">
                <a:latin typeface="+mn-lt"/>
              </a:rPr>
              <a:t>NOR</a:t>
            </a:r>
            <a:r>
              <a:rPr lang="en-US" sz="3200" dirty="0">
                <a:latin typeface="+mn-lt"/>
              </a:rPr>
              <a:t> Gates</a:t>
            </a:r>
            <a:endParaRPr lang="en-US" sz="3200" b="1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375" y="2023064"/>
            <a:ext cx="6619251" cy="360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04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Multi-Input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81" y="1905075"/>
            <a:ext cx="8656119" cy="32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2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Truth Tables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6106" y="1775569"/>
            <a:ext cx="5931787" cy="3939431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546860" y="1468581"/>
            <a:ext cx="563156" cy="346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BF2300F-EBFC-4742-8EE6-50F0D802098F}"/>
              </a:ext>
            </a:extLst>
          </p:cNvPr>
          <p:cNvSpPr/>
          <p:nvPr/>
        </p:nvSpPr>
        <p:spPr>
          <a:xfrm>
            <a:off x="1916582" y="3533242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70321-0BF3-470E-87AF-C84D8033C873}"/>
              </a:ext>
            </a:extLst>
          </p:cNvPr>
          <p:cNvSpPr/>
          <p:nvPr/>
        </p:nvSpPr>
        <p:spPr>
          <a:xfrm>
            <a:off x="4749182" y="3525926"/>
            <a:ext cx="1002183" cy="2106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9BD366-AE22-4DD9-98D2-654C79C72E2B}"/>
              </a:ext>
            </a:extLst>
          </p:cNvPr>
          <p:cNvGrpSpPr/>
          <p:nvPr/>
        </p:nvGrpSpPr>
        <p:grpSpPr>
          <a:xfrm>
            <a:off x="437290" y="3518612"/>
            <a:ext cx="1324051" cy="2124854"/>
            <a:chOff x="437290" y="3518612"/>
            <a:chExt cx="1324051" cy="2124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/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914D9BA-EF08-4F97-A422-C7454D8072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518612"/>
                  <a:ext cx="132405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/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652FBC8-BE4B-4AA2-A5B4-F81880BA6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3782591"/>
                  <a:ext cx="1324051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/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42E2E9E-0220-4ED7-810D-F4DF41FB4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046570"/>
                  <a:ext cx="1324051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/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01A9875-A379-4E34-9950-7C417BB23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310549"/>
                  <a:ext cx="1324051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/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C65E4C-BD93-408D-8F04-8D4031FF99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574528"/>
                  <a:ext cx="1324051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/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DB0DA89-3D80-4248-A516-78AE481D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4838507"/>
                  <a:ext cx="1324051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/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110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𝟔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CB5E106-5A91-4625-96DD-A22D3B44AA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102486"/>
                  <a:ext cx="1324051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/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111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𝟕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4F495B9-ACCA-4039-96DF-376F26B4DA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290" y="5366467"/>
                  <a:ext cx="1324051" cy="27699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/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With 3 </a:t>
                </a:r>
                <a:r>
                  <a:rPr lang="en-US" i="1" dirty="0">
                    <a:solidFill>
                      <a:srgbClr val="FF0000"/>
                    </a:solidFill>
                  </a:rPr>
                  <a:t>input</a:t>
                </a:r>
                <a:r>
                  <a:rPr lang="en-US" dirty="0"/>
                  <a:t> lines, there should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rows in the circuit’s truth table (</a:t>
                </a:r>
                <a:r>
                  <a:rPr lang="en-US" b="1" dirty="0"/>
                  <a:t>0-7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AA33CF-8B17-4404-9071-F2D2AA20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960" y="5892582"/>
                <a:ext cx="4272077" cy="646331"/>
              </a:xfrm>
              <a:prstGeom prst="rect">
                <a:avLst/>
              </a:prstGeom>
              <a:blipFill>
                <a:blip r:embed="rId11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9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7C7C03-FB37-2F06-F2F9-4D8D13DB0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960" y="5795127"/>
            <a:ext cx="942499" cy="70687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A3F25-792D-8DC1-803A-FFB5EF7EA3C9}"/>
              </a:ext>
            </a:extLst>
          </p:cNvPr>
          <p:cNvSpPr/>
          <p:nvPr/>
        </p:nvSpPr>
        <p:spPr>
          <a:xfrm>
            <a:off x="6443949" y="1377269"/>
            <a:ext cx="2050025" cy="6710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Complete this </a:t>
            </a:r>
            <a:r>
              <a:rPr lang="en-US" sz="2000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Truth Table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FACDB-EF61-A0F7-0B96-14161360D23C}"/>
              </a:ext>
            </a:extLst>
          </p:cNvPr>
          <p:cNvSpPr txBox="1"/>
          <p:nvPr/>
        </p:nvSpPr>
        <p:spPr>
          <a:xfrm>
            <a:off x="3979889" y="180634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0A98C1-B9AC-64F3-A76C-646735B9B098}"/>
              </a:ext>
            </a:extLst>
          </p:cNvPr>
          <p:cNvSpPr txBox="1"/>
          <p:nvPr/>
        </p:nvSpPr>
        <p:spPr>
          <a:xfrm>
            <a:off x="3979888" y="217976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B5E92F-8C6A-9BA3-4CBF-7E92BE77ADDA}"/>
              </a:ext>
            </a:extLst>
          </p:cNvPr>
          <p:cNvSpPr txBox="1"/>
          <p:nvPr/>
        </p:nvSpPr>
        <p:spPr>
          <a:xfrm>
            <a:off x="3979887" y="267141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5E89E7-58D7-40A6-A5E8-E7620D9A32E4}"/>
              </a:ext>
            </a:extLst>
          </p:cNvPr>
          <p:cNvSpPr txBox="1"/>
          <p:nvPr/>
        </p:nvSpPr>
        <p:spPr>
          <a:xfrm>
            <a:off x="3979886" y="314665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80B49-3822-54E7-174E-68CFAD23D358}"/>
              </a:ext>
            </a:extLst>
          </p:cNvPr>
          <p:cNvSpPr txBox="1"/>
          <p:nvPr/>
        </p:nvSpPr>
        <p:spPr>
          <a:xfrm>
            <a:off x="5124173" y="189446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1C1029-A96F-9B35-631D-86ED4E621253}"/>
              </a:ext>
            </a:extLst>
          </p:cNvPr>
          <p:cNvSpPr txBox="1"/>
          <p:nvPr/>
        </p:nvSpPr>
        <p:spPr>
          <a:xfrm>
            <a:off x="5124172" y="2577046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3CE5C2-E5D1-9810-7BCB-3A2AC288FD3B}"/>
              </a:ext>
            </a:extLst>
          </p:cNvPr>
          <p:cNvSpPr txBox="1"/>
          <p:nvPr/>
        </p:nvSpPr>
        <p:spPr>
          <a:xfrm>
            <a:off x="6008591" y="2255027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D31D1-87AF-B5DB-C3C1-0E591AD6E541}"/>
              </a:ext>
            </a:extLst>
          </p:cNvPr>
          <p:cNvSpPr txBox="1"/>
          <p:nvPr/>
        </p:nvSpPr>
        <p:spPr>
          <a:xfrm>
            <a:off x="6119444" y="30268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47E405-CBBD-8834-4F65-42398A69EC9B}"/>
              </a:ext>
            </a:extLst>
          </p:cNvPr>
          <p:cNvSpPr txBox="1"/>
          <p:nvPr/>
        </p:nvSpPr>
        <p:spPr>
          <a:xfrm>
            <a:off x="6905253" y="283887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759EAF-CB26-19A0-C8CC-C08D9B62B1E2}"/>
              </a:ext>
            </a:extLst>
          </p:cNvPr>
          <p:cNvSpPr txBox="1"/>
          <p:nvPr/>
        </p:nvSpPr>
        <p:spPr>
          <a:xfrm>
            <a:off x="7691062" y="283887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E373-3965-757A-608A-BC41AA3748EE}"/>
              </a:ext>
            </a:extLst>
          </p:cNvPr>
          <p:cNvSpPr/>
          <p:nvPr/>
        </p:nvSpPr>
        <p:spPr>
          <a:xfrm>
            <a:off x="1165225" y="5305425"/>
            <a:ext cx="1866900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FAF5F-22D2-B3BE-2893-4E8D82C90BA1}"/>
              </a:ext>
            </a:extLst>
          </p:cNvPr>
          <p:cNvSpPr/>
          <p:nvPr/>
        </p:nvSpPr>
        <p:spPr>
          <a:xfrm>
            <a:off x="3267380" y="5305425"/>
            <a:ext cx="289352" cy="2317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CEC108-73D1-5260-677C-44151110A5D9}"/>
              </a:ext>
            </a:extLst>
          </p:cNvPr>
          <p:cNvSpPr/>
          <p:nvPr/>
        </p:nvSpPr>
        <p:spPr>
          <a:xfrm>
            <a:off x="7724182" y="2893737"/>
            <a:ext cx="154575" cy="1756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A4F52E9-34C1-7E0E-23A9-FE92722C3AFF}"/>
              </a:ext>
            </a:extLst>
          </p:cNvPr>
          <p:cNvCxnSpPr>
            <a:cxnSpLocks/>
            <a:stCxn id="9" idx="2"/>
            <a:endCxn id="25" idx="0"/>
          </p:cNvCxnSpPr>
          <p:nvPr/>
        </p:nvCxnSpPr>
        <p:spPr>
          <a:xfrm rot="5400000">
            <a:off x="4488755" y="1992709"/>
            <a:ext cx="2236017" cy="4389414"/>
          </a:xfrm>
          <a:prstGeom prst="bentConnector3">
            <a:avLst>
              <a:gd name="adj1" fmla="val 32088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7A6E4E8-4485-564D-C1DD-49CFC67F6810}"/>
              </a:ext>
            </a:extLst>
          </p:cNvPr>
          <p:cNvSpPr/>
          <p:nvPr/>
        </p:nvSpPr>
        <p:spPr>
          <a:xfrm>
            <a:off x="3979885" y="1839294"/>
            <a:ext cx="221708" cy="15874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8" grpId="0" animBg="1"/>
      <p:bldP spid="25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Classical (Boolean) Digital Logic Circuits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Review base conversion (binary</a:t>
            </a:r>
            <a:r>
              <a:rPr lang="en-US" sz="2000" baseline="-25000" dirty="0"/>
              <a:t>2</a:t>
            </a:r>
            <a:r>
              <a:rPr lang="en-US" sz="2000" dirty="0"/>
              <a:t> </a:t>
            </a:r>
            <a:r>
              <a:rPr lang="en-US" sz="2000" dirty="0">
                <a:sym typeface="Wingdings" panose="05000000000000000000" pitchFamily="2" charset="2"/>
              </a:rPr>
              <a:t> decimal</a:t>
            </a:r>
            <a:r>
              <a:rPr lang="en-US" sz="2000" baseline="-25000" dirty="0">
                <a:sym typeface="Wingdings" panose="05000000000000000000" pitchFamily="2" charset="2"/>
              </a:rPr>
              <a:t>10</a:t>
            </a:r>
            <a:r>
              <a:rPr lang="en-US" sz="2000" dirty="0">
                <a:sym typeface="Wingdings" panose="05000000000000000000" pitchFamily="2" charset="2"/>
              </a:rPr>
              <a:t>)</a:t>
            </a: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Analyze the three classical logic gates: </a:t>
            </a:r>
            <a:r>
              <a:rPr lang="en-US" sz="2000" b="1" dirty="0"/>
              <a:t>NOT</a:t>
            </a:r>
            <a:r>
              <a:rPr lang="en-US" sz="2000" dirty="0"/>
              <a:t>, </a:t>
            </a:r>
            <a:r>
              <a:rPr lang="en-US" sz="2000" b="1" dirty="0"/>
              <a:t>AND</a:t>
            </a:r>
            <a:r>
              <a:rPr lang="en-US" sz="2000" dirty="0"/>
              <a:t>, and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Learn how to </a:t>
            </a:r>
            <a:r>
              <a:rPr lang="en-US" sz="2000" u="sng" dirty="0"/>
              <a:t>chain</a:t>
            </a:r>
            <a:r>
              <a:rPr lang="en-US" sz="2000" dirty="0"/>
              <a:t> multiple logic gates </a:t>
            </a:r>
            <a:r>
              <a:rPr lang="en-US" sz="2000" i="1" dirty="0"/>
              <a:t>together</a:t>
            </a:r>
            <a:r>
              <a:rPr lang="en-US" sz="2000" dirty="0"/>
              <a:t> in a circuit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Develop </a:t>
            </a:r>
            <a:r>
              <a:rPr lang="en-US" sz="2000" b="1" dirty="0">
                <a:solidFill>
                  <a:srgbClr val="0070C0"/>
                </a:solidFill>
              </a:rPr>
              <a:t>truth tables </a:t>
            </a:r>
            <a:r>
              <a:rPr lang="en-US" sz="2000" dirty="0"/>
              <a:t>and calculate input &amp; output states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Understand how </a:t>
            </a:r>
            <a:r>
              <a:rPr lang="en-US" sz="2000" b="1" dirty="0">
                <a:solidFill>
                  <a:srgbClr val="00B050"/>
                </a:solidFill>
              </a:rPr>
              <a:t>half-adders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B050"/>
                </a:solidFill>
              </a:rPr>
              <a:t>full-adders</a:t>
            </a:r>
            <a:r>
              <a:rPr lang="en-US" sz="2000" dirty="0"/>
              <a:t> operate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Appreciate how </a:t>
            </a:r>
            <a:r>
              <a:rPr lang="en-US" sz="2000" b="1" dirty="0">
                <a:solidFill>
                  <a:srgbClr val="FF0000"/>
                </a:solidFill>
              </a:rPr>
              <a:t>memory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7030A0"/>
                </a:solidFill>
              </a:rPr>
              <a:t>counters</a:t>
            </a:r>
            <a:r>
              <a:rPr lang="en-US" sz="2000" dirty="0"/>
              <a:t> are constructed from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digital circuits using matrix algebra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 gates via their </a:t>
            </a:r>
            <a:r>
              <a:rPr lang="en-US" sz="2000" i="1" dirty="0"/>
              <a:t>action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operators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Combine multiple inputs using the </a:t>
            </a:r>
            <a:r>
              <a:rPr lang="en-US" sz="2000" b="1" dirty="0"/>
              <a:t>tensor</a:t>
            </a:r>
            <a:r>
              <a:rPr lang="en-US" sz="2000" dirty="0"/>
              <a:t> </a:t>
            </a:r>
            <a:r>
              <a:rPr lang="en-US" sz="2000" b="1" dirty="0"/>
              <a:t>product</a:t>
            </a:r>
            <a:r>
              <a:rPr lang="en-US" sz="2000" dirty="0"/>
              <a:t> of matrices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Logic Gates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1" y="2479547"/>
            <a:ext cx="2563368" cy="31658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9189" y="1699800"/>
            <a:ext cx="5485946" cy="22126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363" y="4001952"/>
            <a:ext cx="4185598" cy="23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Gate Equivalence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7007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Augustus De Morgan’s</a:t>
            </a:r>
            <a:r>
              <a:rPr lang="en-US" sz="2400" dirty="0"/>
              <a:t> laws: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AND gate from 3 NOTs and 1 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Can make an OR gate from 3 NOTs and 1 AND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Simply invert both inputs and the output!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5" y="4196792"/>
            <a:ext cx="2971429" cy="12380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820" y="4273941"/>
            <a:ext cx="3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972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OR </a:t>
            </a:r>
            <a:r>
              <a:rPr lang="en-US" b="1" dirty="0"/>
              <a:t>from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01640" y="5707380"/>
            <a:ext cx="1935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b="1" dirty="0"/>
              <a:t> from OR</a:t>
            </a:r>
          </a:p>
        </p:txBody>
      </p:sp>
    </p:spTree>
    <p:extLst>
      <p:ext uri="{BB962C8B-B14F-4D97-AF65-F5344CB8AC3E}">
        <p14:creationId xmlns:p14="http://schemas.microsoft.com/office/powerpoint/2010/main" val="705763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 Morgan’s Laws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34" y="1468581"/>
            <a:ext cx="5869265" cy="22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34" y="3923669"/>
            <a:ext cx="4934586" cy="243268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69E332D7-11E7-487F-A1CC-0B17FA477921}"/>
              </a:ext>
            </a:extLst>
          </p:cNvPr>
          <p:cNvSpPr/>
          <p:nvPr/>
        </p:nvSpPr>
        <p:spPr>
          <a:xfrm>
            <a:off x="6457950" y="4408632"/>
            <a:ext cx="2298344" cy="1258214"/>
          </a:xfrm>
          <a:prstGeom prst="wedgeRoundRectCallout">
            <a:avLst>
              <a:gd name="adj1" fmla="val -38546"/>
              <a:gd name="adj2" fmla="val -89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build any circuit using just NAND or NOR gates!</a:t>
            </a:r>
          </a:p>
        </p:txBody>
      </p:sp>
    </p:spTree>
    <p:extLst>
      <p:ext uri="{BB962C8B-B14F-4D97-AF65-F5344CB8AC3E}">
        <p14:creationId xmlns:p14="http://schemas.microsoft.com/office/powerpoint/2010/main" val="192181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a truth table with input variables (A, B, C) that represent the vote (yeah or nay) of </a:t>
            </a:r>
            <a:r>
              <a:rPr lang="en-US" sz="2400" b="1" dirty="0">
                <a:solidFill>
                  <a:srgbClr val="00B050"/>
                </a:solidFill>
              </a:rPr>
              <a:t>three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people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Design a circuit that emits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as output </a:t>
            </a:r>
            <a:r>
              <a:rPr lang="en-US" sz="2400" b="1" i="1" dirty="0">
                <a:solidFill>
                  <a:srgbClr val="0070C0"/>
                </a:solidFill>
              </a:rPr>
              <a:t>if and only if</a:t>
            </a:r>
            <a:r>
              <a:rPr lang="en-US" sz="2400" b="1" dirty="0"/>
              <a:t> </a:t>
            </a:r>
            <a:r>
              <a:rPr lang="en-US" sz="2400" dirty="0"/>
              <a:t>at least 2 out of the 3 input lines are also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Start out by making a truth table for all 8 possible input permutations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AND</a:t>
            </a:r>
            <a:r>
              <a:rPr lang="en-US" sz="2000" dirty="0"/>
              <a:t> gates to select only those input permutations that that represent valid (1/high/true) “majority” output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Then use </a:t>
            </a:r>
            <a:r>
              <a:rPr lang="en-US" sz="2000" b="1" dirty="0"/>
              <a:t>OR</a:t>
            </a:r>
            <a:r>
              <a:rPr lang="en-US" sz="2000" dirty="0"/>
              <a:t> gates to gather the output of those </a:t>
            </a:r>
            <a:r>
              <a:rPr lang="en-US" sz="2000" b="1" dirty="0"/>
              <a:t>AND</a:t>
            </a:r>
            <a:r>
              <a:rPr lang="en-US" sz="2000" dirty="0"/>
              <a:t> gates into a single output line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AC5FC9-8C03-498A-8493-2A902313A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908" y="5729545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Majority Vote Circuit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01" y="1641340"/>
            <a:ext cx="3053076" cy="343736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873" y="2152864"/>
            <a:ext cx="3901117" cy="292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4629" y="2203438"/>
            <a:ext cx="4669065" cy="276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342564-13EE-2995-84FB-F5D5DABB87E2}"/>
              </a:ext>
            </a:extLst>
          </p:cNvPr>
          <p:cNvSpPr txBox="1"/>
          <p:nvPr/>
        </p:nvSpPr>
        <p:spPr>
          <a:xfrm>
            <a:off x="4075660" y="2458420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33A7B-5983-0019-DC97-50295669B4DF}"/>
              </a:ext>
            </a:extLst>
          </p:cNvPr>
          <p:cNvSpPr txBox="1"/>
          <p:nvPr/>
        </p:nvSpPr>
        <p:spPr>
          <a:xfrm>
            <a:off x="4075660" y="3275111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B6A56-B4F0-DCA3-50B9-2E9780F453A8}"/>
              </a:ext>
            </a:extLst>
          </p:cNvPr>
          <p:cNvSpPr txBox="1"/>
          <p:nvPr/>
        </p:nvSpPr>
        <p:spPr>
          <a:xfrm>
            <a:off x="4075660" y="396771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A94B1-CB87-9019-B7EC-1C75E96A006A}"/>
              </a:ext>
            </a:extLst>
          </p:cNvPr>
          <p:cNvSpPr/>
          <p:nvPr/>
        </p:nvSpPr>
        <p:spPr>
          <a:xfrm>
            <a:off x="508001" y="4186238"/>
            <a:ext cx="1493186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B5C1-5B0F-AA9F-CC5F-104CBEC92645}"/>
              </a:ext>
            </a:extLst>
          </p:cNvPr>
          <p:cNvSpPr txBox="1"/>
          <p:nvPr/>
        </p:nvSpPr>
        <p:spPr>
          <a:xfrm>
            <a:off x="5779542" y="2777898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B2B9F9-2CB7-0692-9A83-3DAD58A1E51B}"/>
              </a:ext>
            </a:extLst>
          </p:cNvPr>
          <p:cNvSpPr txBox="1"/>
          <p:nvPr/>
        </p:nvSpPr>
        <p:spPr>
          <a:xfrm>
            <a:off x="5779541" y="3512755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FC5B-762E-6B01-9757-1890DA8D508E}"/>
              </a:ext>
            </a:extLst>
          </p:cNvPr>
          <p:cNvSpPr txBox="1"/>
          <p:nvPr/>
        </p:nvSpPr>
        <p:spPr>
          <a:xfrm>
            <a:off x="5779540" y="424761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CD77A-3B25-2CA2-454B-8EF073780CDA}"/>
              </a:ext>
            </a:extLst>
          </p:cNvPr>
          <p:cNvSpPr txBox="1"/>
          <p:nvPr/>
        </p:nvSpPr>
        <p:spPr>
          <a:xfrm>
            <a:off x="7032266" y="3052244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CB623-B09C-4644-14BE-C0EC48E07137}"/>
              </a:ext>
            </a:extLst>
          </p:cNvPr>
          <p:cNvSpPr txBox="1"/>
          <p:nvPr/>
        </p:nvSpPr>
        <p:spPr>
          <a:xfrm>
            <a:off x="7446861" y="3615783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AEC363-D54C-C315-3433-D53E5A39F610}"/>
              </a:ext>
            </a:extLst>
          </p:cNvPr>
          <p:cNvSpPr txBox="1"/>
          <p:nvPr/>
        </p:nvSpPr>
        <p:spPr>
          <a:xfrm>
            <a:off x="8728493" y="3601032"/>
            <a:ext cx="221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5297B-F5C4-73F1-7D2E-BAB8A8D192AE}"/>
              </a:ext>
            </a:extLst>
          </p:cNvPr>
          <p:cNvSpPr/>
          <p:nvPr/>
        </p:nvSpPr>
        <p:spPr>
          <a:xfrm>
            <a:off x="4075660" y="2464397"/>
            <a:ext cx="221707" cy="181109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8C3C2E-9DA0-9154-6E2D-A02FE9B5BDA9}"/>
              </a:ext>
            </a:extLst>
          </p:cNvPr>
          <p:cNvSpPr/>
          <p:nvPr/>
        </p:nvSpPr>
        <p:spPr>
          <a:xfrm>
            <a:off x="2871787" y="4186238"/>
            <a:ext cx="309719" cy="29582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449A438-C5A9-E1F3-39F8-781C973E92D9}"/>
              </a:ext>
            </a:extLst>
          </p:cNvPr>
          <p:cNvCxnSpPr>
            <a:stCxn id="16" idx="2"/>
            <a:endCxn id="18" idx="2"/>
          </p:cNvCxnSpPr>
          <p:nvPr/>
        </p:nvCxnSpPr>
        <p:spPr>
          <a:xfrm rot="5400000">
            <a:off x="5646372" y="1289084"/>
            <a:ext cx="573250" cy="5812700"/>
          </a:xfrm>
          <a:prstGeom prst="bentConnector3">
            <a:avLst>
              <a:gd name="adj1" fmla="val 27434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1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5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Binary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960" y="3004134"/>
            <a:ext cx="2000000" cy="15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4" y="1914224"/>
            <a:ext cx="5432971" cy="3770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5160" y="4107180"/>
            <a:ext cx="281249" cy="356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18560" y="4463742"/>
            <a:ext cx="281249" cy="748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Full Adder Circuit using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NAND</a:t>
            </a:r>
            <a:r>
              <a:rPr lang="en-US" sz="3200" dirty="0">
                <a:latin typeface="+mn-lt"/>
              </a:rPr>
              <a:t> gates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14" y="1752809"/>
            <a:ext cx="7428571" cy="3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2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Chaining Full Adders with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Ripple</a:t>
            </a:r>
            <a:r>
              <a:rPr lang="en-US" sz="3200" dirty="0">
                <a:latin typeface="+mn-lt"/>
              </a:rPr>
              <a:t> Carry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52" y="1718526"/>
            <a:ext cx="7701815" cy="39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F77D63-764B-4AE7-8779-E3B059AD1C74}"/>
              </a:ext>
            </a:extLst>
          </p:cNvPr>
          <p:cNvSpPr txBox="1"/>
          <p:nvPr/>
        </p:nvSpPr>
        <p:spPr>
          <a:xfrm>
            <a:off x="2377685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567F1-B6B5-4A8A-9C84-EECCE46DD1A2}"/>
              </a:ext>
            </a:extLst>
          </p:cNvPr>
          <p:cNvSpPr txBox="1"/>
          <p:nvPr/>
        </p:nvSpPr>
        <p:spPr>
          <a:xfrm>
            <a:off x="5804227" y="1256861"/>
            <a:ext cx="223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</a:t>
            </a:r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= </a:t>
            </a:r>
            <a:r>
              <a:rPr lang="en-US" sz="2400" b="1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74E53-2239-450D-BB3F-2E41840B0E6F}"/>
              </a:ext>
            </a:extLst>
          </p:cNvPr>
          <p:cNvSpPr txBox="1"/>
          <p:nvPr/>
        </p:nvSpPr>
        <p:spPr>
          <a:xfrm>
            <a:off x="4056543" y="5804843"/>
            <a:ext cx="1673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0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r>
              <a:rPr lang="en-US" sz="2400" dirty="0"/>
              <a:t>      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1CC514-84A2-4F63-BE98-2D973E182BFC}"/>
              </a:ext>
            </a:extLst>
          </p:cNvPr>
          <p:cNvSpPr txBox="1"/>
          <p:nvPr/>
        </p:nvSpPr>
        <p:spPr>
          <a:xfrm>
            <a:off x="758515" y="4202185"/>
            <a:ext cx="399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6FF9C2-04F1-4A93-9427-70821FC78654}"/>
              </a:ext>
            </a:extLst>
          </p:cNvPr>
          <p:cNvCxnSpPr>
            <a:cxnSpLocks/>
          </p:cNvCxnSpPr>
          <p:nvPr/>
        </p:nvCxnSpPr>
        <p:spPr>
          <a:xfrm>
            <a:off x="931761" y="4719484"/>
            <a:ext cx="0" cy="1342103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983368-3A2D-441C-9FF4-3B18A0FCFF2D}"/>
              </a:ext>
            </a:extLst>
          </p:cNvPr>
          <p:cNvCxnSpPr>
            <a:cxnSpLocks/>
          </p:cNvCxnSpPr>
          <p:nvPr/>
        </p:nvCxnSpPr>
        <p:spPr>
          <a:xfrm>
            <a:off x="916781" y="6061587"/>
            <a:ext cx="2968926" cy="0"/>
          </a:xfrm>
          <a:prstGeom prst="line">
            <a:avLst/>
          </a:prstGeom>
          <a:ln w="285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A60097-75E6-4B64-B455-39D5CD32B85D}"/>
              </a:ext>
            </a:extLst>
          </p:cNvPr>
          <p:cNvSpPr txBox="1"/>
          <p:nvPr/>
        </p:nvSpPr>
        <p:spPr>
          <a:xfrm>
            <a:off x="5705783" y="5804842"/>
            <a:ext cx="84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DADD30-2DAF-41AD-A8E8-33C771623418}"/>
              </a:ext>
            </a:extLst>
          </p:cNvPr>
          <p:cNvSpPr txBox="1"/>
          <p:nvPr/>
        </p:nvSpPr>
        <p:spPr>
          <a:xfrm>
            <a:off x="3776300" y="1455670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A75E4-6505-4F5B-877E-83994CCAC4E1}"/>
              </a:ext>
            </a:extLst>
          </p:cNvPr>
          <p:cNvSpPr txBox="1"/>
          <p:nvPr/>
        </p:nvSpPr>
        <p:spPr>
          <a:xfrm>
            <a:off x="4312978" y="146858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D139D7-B084-4B48-98E6-C2A99CEA999F}"/>
              </a:ext>
            </a:extLst>
          </p:cNvPr>
          <p:cNvSpPr txBox="1"/>
          <p:nvPr/>
        </p:nvSpPr>
        <p:spPr>
          <a:xfrm>
            <a:off x="7206407" y="1456423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6842C5-1A97-452B-A4A9-2E9A837121A5}"/>
              </a:ext>
            </a:extLst>
          </p:cNvPr>
          <p:cNvSpPr txBox="1"/>
          <p:nvPr/>
        </p:nvSpPr>
        <p:spPr>
          <a:xfrm>
            <a:off x="7742470" y="1468580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7FEBA-1605-4042-85B9-1F2BA4B5E090}"/>
              </a:ext>
            </a:extLst>
          </p:cNvPr>
          <p:cNvSpPr txBox="1"/>
          <p:nvPr/>
        </p:nvSpPr>
        <p:spPr>
          <a:xfrm>
            <a:off x="5523984" y="6003652"/>
            <a:ext cx="28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1A7A8-47E9-488C-8668-B0AB0404D278}"/>
              </a:ext>
            </a:extLst>
          </p:cNvPr>
          <p:cNvSpPr txBox="1"/>
          <p:nvPr/>
        </p:nvSpPr>
        <p:spPr>
          <a:xfrm>
            <a:off x="6264085" y="6003651"/>
            <a:ext cx="402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10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66297D-9F40-4C44-A6A5-2C433BE23EEE}"/>
              </a:ext>
            </a:extLst>
          </p:cNvPr>
          <p:cNvGrpSpPr/>
          <p:nvPr/>
        </p:nvGrpSpPr>
        <p:grpSpPr>
          <a:xfrm>
            <a:off x="2180134" y="2929181"/>
            <a:ext cx="4969634" cy="445919"/>
            <a:chOff x="2180134" y="2929181"/>
            <a:chExt cx="4969634" cy="44591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F4BA361-96CD-4FE4-A4A1-702C668BC087}"/>
                </a:ext>
              </a:extLst>
            </p:cNvPr>
            <p:cNvGrpSpPr/>
            <p:nvPr/>
          </p:nvGrpSpPr>
          <p:grpSpPr>
            <a:xfrm>
              <a:off x="6264085" y="3004623"/>
              <a:ext cx="885683" cy="370477"/>
              <a:chOff x="6264085" y="3004623"/>
              <a:chExt cx="885683" cy="37047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BAF7AC-E192-48AA-9C3E-C2CEC67DEC2A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C10F34D-EEF1-45FD-AADD-77DBDE213858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A29F5EC-980C-4FE9-BA3F-0F70E20E323A}"/>
                </a:ext>
              </a:extLst>
            </p:cNvPr>
            <p:cNvGrpSpPr/>
            <p:nvPr/>
          </p:nvGrpSpPr>
          <p:grpSpPr>
            <a:xfrm>
              <a:off x="4233082" y="2999109"/>
              <a:ext cx="885683" cy="370477"/>
              <a:chOff x="6264085" y="3004623"/>
              <a:chExt cx="885683" cy="37047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4581F31-A866-4435-A11E-5D5ED1997395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0</a:t>
                </a:r>
                <a:endParaRPr lang="en-US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10601FC-55A3-4ED1-8D32-34EEBE0F1171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23E5C7-E764-4BEB-894F-238B266E8FE0}"/>
                </a:ext>
              </a:extLst>
            </p:cNvPr>
            <p:cNvGrpSpPr/>
            <p:nvPr/>
          </p:nvGrpSpPr>
          <p:grpSpPr>
            <a:xfrm>
              <a:off x="2180134" y="2929181"/>
              <a:ext cx="885683" cy="370477"/>
              <a:chOff x="6264085" y="3004623"/>
              <a:chExt cx="885683" cy="37047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2730969-9FD4-49F0-996C-C508FD8F87AD}"/>
                  </a:ext>
                </a:extLst>
              </p:cNvPr>
              <p:cNvSpPr/>
              <p:nvPr/>
            </p:nvSpPr>
            <p:spPr>
              <a:xfrm>
                <a:off x="6264085" y="3005768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9D9560C-0FB3-42B6-AB10-1C77B2E2E00C}"/>
                  </a:ext>
                </a:extLst>
              </p:cNvPr>
              <p:cNvSpPr/>
              <p:nvPr/>
            </p:nvSpPr>
            <p:spPr>
              <a:xfrm>
                <a:off x="6848082" y="3004623"/>
                <a:ext cx="3016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1</a:t>
                </a:r>
                <a:endParaRPr lang="en-US" dirty="0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A96DF0D-3E6A-47A2-850C-830E0040F70F}"/>
              </a:ext>
            </a:extLst>
          </p:cNvPr>
          <p:cNvGrpSpPr/>
          <p:nvPr/>
        </p:nvGrpSpPr>
        <p:grpSpPr>
          <a:xfrm>
            <a:off x="2563535" y="4322090"/>
            <a:ext cx="4309920" cy="426934"/>
            <a:chOff x="2563535" y="4322090"/>
            <a:chExt cx="4309920" cy="4269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AF88417-D62B-401D-ACAB-E55285234B46}"/>
                </a:ext>
              </a:extLst>
            </p:cNvPr>
            <p:cNvSpPr/>
            <p:nvPr/>
          </p:nvSpPr>
          <p:spPr>
            <a:xfrm>
              <a:off x="6571769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08445CA-2838-4F9D-AE16-9773226BB7AE}"/>
                </a:ext>
              </a:extLst>
            </p:cNvPr>
            <p:cNvSpPr/>
            <p:nvPr/>
          </p:nvSpPr>
          <p:spPr>
            <a:xfrm>
              <a:off x="4572000" y="4379692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E2D3-BDBE-48E0-9E20-0769F7696DE6}"/>
                </a:ext>
              </a:extLst>
            </p:cNvPr>
            <p:cNvSpPr/>
            <p:nvPr/>
          </p:nvSpPr>
          <p:spPr>
            <a:xfrm>
              <a:off x="2563535" y="432209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0</a:t>
              </a:r>
              <a:endParaRPr lang="en-US" dirty="0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6FB53-70F7-4A59-AFCE-B3117C8FCC08}"/>
              </a:ext>
            </a:extLst>
          </p:cNvPr>
          <p:cNvSpPr/>
          <p:nvPr/>
        </p:nvSpPr>
        <p:spPr>
          <a:xfrm>
            <a:off x="5788351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24C52-D106-4AD0-88F2-A13849927E74}"/>
              </a:ext>
            </a:extLst>
          </p:cNvPr>
          <p:cNvSpPr/>
          <p:nvPr/>
        </p:nvSpPr>
        <p:spPr>
          <a:xfrm>
            <a:off x="3776300" y="35320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0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34CFA67-A483-4C0A-9CCD-4FF00F618B6B}"/>
              </a:ext>
            </a:extLst>
          </p:cNvPr>
          <p:cNvSpPr/>
          <p:nvPr/>
        </p:nvSpPr>
        <p:spPr>
          <a:xfrm>
            <a:off x="1829237" y="3543134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04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7" grpId="0"/>
      <p:bldP spid="9" grpId="0"/>
      <p:bldP spid="13" grpId="0"/>
      <p:bldP spid="14" grpId="0"/>
      <p:bldP spid="15" grpId="0"/>
      <p:bldP spid="16" grpId="0"/>
      <p:bldP spid="18" grpId="0"/>
      <p:bldP spid="30" grpId="0"/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 :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Set-Reset</a:t>
            </a:r>
            <a:r>
              <a:rPr lang="en-US" sz="3200" dirty="0">
                <a:latin typeface="+mn-lt"/>
              </a:rPr>
              <a:t> Latch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441" y="1561334"/>
            <a:ext cx="7363119" cy="4458466"/>
          </a:xfrm>
          <a:prstGeom prst="rect">
            <a:avLst/>
          </a:prstGeom>
        </p:spPr>
      </p:pic>
      <p:sp>
        <p:nvSpPr>
          <p:cNvPr id="4" name="Callout: Line 3">
            <a:extLst>
              <a:ext uri="{FF2B5EF4-FFF2-40B4-BE49-F238E27FC236}">
                <a16:creationId xmlns:a16="http://schemas.microsoft.com/office/drawing/2014/main" id="{CCBF0101-67D7-43D2-9CCE-BB5C825A967D}"/>
              </a:ext>
            </a:extLst>
          </p:cNvPr>
          <p:cNvSpPr/>
          <p:nvPr/>
        </p:nvSpPr>
        <p:spPr>
          <a:xfrm>
            <a:off x="7322694" y="4193211"/>
            <a:ext cx="1432499" cy="1103455"/>
          </a:xfrm>
          <a:prstGeom prst="borderCallout1">
            <a:avLst>
              <a:gd name="adj1" fmla="val 18750"/>
              <a:gd name="adj2" fmla="val -8333"/>
              <a:gd name="adj3" fmla="val -11800"/>
              <a:gd name="adj4" fmla="val -40426"/>
            </a:avLst>
          </a:pr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The key was to send the output back into the input!</a:t>
            </a:r>
          </a:p>
        </p:txBody>
      </p:sp>
    </p:spTree>
    <p:extLst>
      <p:ext uri="{BB962C8B-B14F-4D97-AF65-F5344CB8AC3E}">
        <p14:creationId xmlns:p14="http://schemas.microsoft.com/office/powerpoint/2010/main" val="23793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16" y="1687554"/>
            <a:ext cx="1819048" cy="176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80" y="4110705"/>
            <a:ext cx="5191482" cy="21530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296" y="1687118"/>
            <a:ext cx="4374314" cy="21762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1 Bit Memory: A </a:t>
            </a:r>
            <a:r>
              <a:rPr lang="en-US" sz="3200" b="1" u="sng" dirty="0">
                <a:latin typeface="+mn-lt"/>
              </a:rPr>
              <a:t>clocked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J-K</a:t>
            </a:r>
            <a:r>
              <a:rPr lang="en-US" sz="3200" dirty="0">
                <a:latin typeface="+mn-lt"/>
              </a:rPr>
              <a:t> Flip-flop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3E03E-32C5-4466-BAE1-A199E47762B5}"/>
              </a:ext>
            </a:extLst>
          </p:cNvPr>
          <p:cNvSpPr txBox="1"/>
          <p:nvPr/>
        </p:nvSpPr>
        <p:spPr>
          <a:xfrm>
            <a:off x="6255410" y="4003698"/>
            <a:ext cx="2259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J-K flip-flop can be set/reset/toggled only during the </a:t>
            </a:r>
            <a:r>
              <a:rPr lang="en-US" i="1" dirty="0">
                <a:solidFill>
                  <a:srgbClr val="00B050"/>
                </a:solidFill>
              </a:rPr>
              <a:t>rising edge</a:t>
            </a:r>
            <a:r>
              <a:rPr lang="en-US" dirty="0"/>
              <a:t> of the clock signal</a:t>
            </a:r>
          </a:p>
          <a:p>
            <a:endParaRPr lang="en-US" dirty="0"/>
          </a:p>
          <a:p>
            <a:r>
              <a:rPr lang="en-US" dirty="0"/>
              <a:t>When the clock is low a </a:t>
            </a:r>
            <a:r>
              <a:rPr lang="en-US" b="1" dirty="0"/>
              <a:t>latch</a:t>
            </a:r>
            <a:r>
              <a:rPr lang="en-US" dirty="0"/>
              <a:t> maintains its prior output value</a:t>
            </a:r>
          </a:p>
        </p:txBody>
      </p:sp>
    </p:spTree>
    <p:extLst>
      <p:ext uri="{BB962C8B-B14F-4D97-AF65-F5344CB8AC3E}">
        <p14:creationId xmlns:p14="http://schemas.microsoft.com/office/powerpoint/2010/main" val="2239353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7A51A1-A5AB-44DE-AAFE-A7E8ECAD0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07" y="3233274"/>
            <a:ext cx="4647476" cy="2304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B050"/>
                </a:solidFill>
              </a:rPr>
              <a:t>1011001</a:t>
            </a:r>
            <a:r>
              <a:rPr lang="en-US" sz="2000" baseline="-25000" dirty="0"/>
              <a:t>2</a:t>
            </a:r>
            <a:r>
              <a:rPr lang="en-US" sz="2000" dirty="0"/>
              <a:t> = </a:t>
            </a:r>
            <a:r>
              <a:rPr lang="en-US" sz="2000" dirty="0">
                <a:solidFill>
                  <a:srgbClr val="FF0000"/>
                </a:solidFill>
              </a:rPr>
              <a:t>89</a:t>
            </a:r>
            <a:r>
              <a:rPr lang="en-US" sz="2000" baseline="-25000" dirty="0"/>
              <a:t>10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380508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4583365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930990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4913054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stCxn id="14" idx="3"/>
            <a:endCxn id="12" idx="0"/>
          </p:cNvCxnSpPr>
          <p:nvPr/>
        </p:nvCxnSpPr>
        <p:spPr>
          <a:xfrm>
            <a:off x="3622570" y="2351587"/>
            <a:ext cx="289436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4690292" y="2351586"/>
            <a:ext cx="222763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/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1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e>
                        <m:sup>
                          <m:r>
                            <a:rPr lang="en-US" sz="14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𝑃𝑜𝑠𝑖𝑡𝑖𝑜𝑛</m:t>
                          </m:r>
                        </m:sup>
                      </m:sSup>
                    </m:oMath>
                  </m:oMathPara>
                </a14:m>
                <a:endParaRPr lang="en-US" sz="14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B057312-66D2-4EDD-8650-7BD7A3C31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972" y="2727412"/>
                <a:ext cx="2179381" cy="314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795317" y="3507138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795317" y="4955850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ACEBE86-26C1-480C-BBA0-A026F2ECA133}"/>
              </a:ext>
            </a:extLst>
          </p:cNvPr>
          <p:cNvCxnSpPr>
            <a:stCxn id="26" idx="0"/>
            <a:endCxn id="25" idx="2"/>
          </p:cNvCxnSpPr>
          <p:nvPr/>
        </p:nvCxnSpPr>
        <p:spPr>
          <a:xfrm flipV="1">
            <a:off x="7189836" y="3814915"/>
            <a:ext cx="0" cy="1140935"/>
          </a:xfrm>
          <a:prstGeom prst="straightConnector1">
            <a:avLst/>
          </a:prstGeom>
          <a:ln w="381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6408B08-DE43-45DA-8E82-844D755F5421}"/>
              </a:ext>
            </a:extLst>
          </p:cNvPr>
          <p:cNvSpPr/>
          <p:nvPr/>
        </p:nvSpPr>
        <p:spPr>
          <a:xfrm>
            <a:off x="5079434" y="2613219"/>
            <a:ext cx="117388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F7858B-C238-4CD0-B073-79CD0EBE666C}"/>
              </a:ext>
            </a:extLst>
          </p:cNvPr>
          <p:cNvSpPr/>
          <p:nvPr/>
        </p:nvSpPr>
        <p:spPr>
          <a:xfrm>
            <a:off x="4689983" y="5331267"/>
            <a:ext cx="1821429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62681B-422F-4042-9249-25FF28A99573}"/>
              </a:ext>
            </a:extLst>
          </p:cNvPr>
          <p:cNvSpPr/>
          <p:nvPr/>
        </p:nvSpPr>
        <p:spPr>
          <a:xfrm>
            <a:off x="4624388" y="2696238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3EF0F-12E2-4192-B268-CFAD7EF16F0B}"/>
              </a:ext>
            </a:extLst>
          </p:cNvPr>
          <p:cNvSpPr/>
          <p:nvPr/>
        </p:nvSpPr>
        <p:spPr>
          <a:xfrm>
            <a:off x="5055747" y="348918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B670B0CE-049F-4909-AD93-C36E7D1AEF4E}"/>
              </a:ext>
            </a:extLst>
          </p:cNvPr>
          <p:cNvCxnSpPr>
            <a:stCxn id="3" idx="2"/>
            <a:endCxn id="20" idx="1"/>
          </p:cNvCxnSpPr>
          <p:nvPr/>
        </p:nvCxnSpPr>
        <p:spPr>
          <a:xfrm rot="16200000" flipH="1">
            <a:off x="4545914" y="3110163"/>
            <a:ext cx="662127" cy="35754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9D1A5-23F4-4AEE-9156-ABEAFBC24FB0}"/>
              </a:ext>
            </a:extLst>
          </p:cNvPr>
          <p:cNvSpPr/>
          <p:nvPr/>
        </p:nvSpPr>
        <p:spPr>
          <a:xfrm>
            <a:off x="3847948" y="2693617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9B3CB6-878D-40ED-B81E-C5EBBED48B01}"/>
              </a:ext>
            </a:extLst>
          </p:cNvPr>
          <p:cNvSpPr/>
          <p:nvPr/>
        </p:nvSpPr>
        <p:spPr>
          <a:xfrm>
            <a:off x="5055747" y="5007091"/>
            <a:ext cx="147637" cy="2616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BBB2E4A-7F73-461F-A170-13D325DF1B83}"/>
              </a:ext>
            </a:extLst>
          </p:cNvPr>
          <p:cNvCxnSpPr>
            <a:stCxn id="22" idx="2"/>
            <a:endCxn id="23" idx="1"/>
          </p:cNvCxnSpPr>
          <p:nvPr/>
        </p:nvCxnSpPr>
        <p:spPr>
          <a:xfrm rot="16200000" flipH="1">
            <a:off x="3397428" y="3479588"/>
            <a:ext cx="2182658" cy="113398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4F1F4D5-2D25-4F46-8437-8198BB0DCE3A}"/>
              </a:ext>
            </a:extLst>
          </p:cNvPr>
          <p:cNvSpPr/>
          <p:nvPr/>
        </p:nvSpPr>
        <p:spPr>
          <a:xfrm>
            <a:off x="4729159" y="3149030"/>
            <a:ext cx="3620361" cy="2247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0145B-7DFA-448B-8E69-BF13FFF0530D}"/>
              </a:ext>
            </a:extLst>
          </p:cNvPr>
          <p:cNvSpPr txBox="1"/>
          <p:nvPr/>
        </p:nvSpPr>
        <p:spPr>
          <a:xfrm>
            <a:off x="5597012" y="187193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3459-2A2D-436D-BAB0-FA34507BBE32}"/>
              </a:ext>
            </a:extLst>
          </p:cNvPr>
          <p:cNvSpPr txBox="1"/>
          <p:nvPr/>
        </p:nvSpPr>
        <p:spPr>
          <a:xfrm>
            <a:off x="1819580" y="187136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Position 6</a:t>
            </a:r>
          </a:p>
        </p:txBody>
      </p:sp>
    </p:spTree>
    <p:extLst>
      <p:ext uri="{BB962C8B-B14F-4D97-AF65-F5344CB8AC3E}">
        <p14:creationId xmlns:p14="http://schemas.microsoft.com/office/powerpoint/2010/main" val="281775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24" grpId="0"/>
      <p:bldP spid="25" grpId="0"/>
      <p:bldP spid="26" grpId="0"/>
      <p:bldP spid="29" grpId="0" animBg="1"/>
      <p:bldP spid="30" grpId="0" animBg="1"/>
      <p:bldP spid="3" grpId="0" animBg="1"/>
      <p:bldP spid="20" grpId="0" animBg="1"/>
      <p:bldP spid="22" grpId="0" animBg="1"/>
      <p:bldP spid="23" grpId="0" animBg="1"/>
      <p:bldP spid="8" grpId="0" animBg="1"/>
      <p:bldP spid="9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B730-E703-43EC-8FC3-456202E556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390" r="18131"/>
          <a:stretch/>
        </p:blipFill>
        <p:spPr>
          <a:xfrm>
            <a:off x="863193" y="1468581"/>
            <a:ext cx="3730753" cy="48486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12980C1-74F7-4A82-8F53-59DC5B3D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CD4027 Dual J-K Flip-Flop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97DEE-B99F-444E-AE59-E7F75F4D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749" t="17652" r="10017" b="18746"/>
          <a:stretch/>
        </p:blipFill>
        <p:spPr>
          <a:xfrm>
            <a:off x="5514974" y="4919193"/>
            <a:ext cx="1885950" cy="148498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E1A504-2F4C-4C8D-99BB-F08F84DD49FF}"/>
              </a:ext>
            </a:extLst>
          </p:cNvPr>
          <p:cNvGrpSpPr/>
          <p:nvPr/>
        </p:nvGrpSpPr>
        <p:grpSpPr>
          <a:xfrm>
            <a:off x="4660309" y="1719110"/>
            <a:ext cx="3595281" cy="3247911"/>
            <a:chOff x="4660309" y="1719110"/>
            <a:chExt cx="3595281" cy="3247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391EE7-F7DC-44C7-AF9A-9A30AA7D8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60309" y="1719110"/>
              <a:ext cx="3595281" cy="324791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9BB3F-A678-4EE6-B510-E82487B07889}"/>
                </a:ext>
              </a:extLst>
            </p:cNvPr>
            <p:cNvSpPr txBox="1"/>
            <p:nvPr/>
          </p:nvSpPr>
          <p:spPr>
            <a:xfrm rot="16200000">
              <a:off x="5574501" y="3088319"/>
              <a:ext cx="16498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CD4027BE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552F330-AC78-4561-BF0B-42AC65E3941D}"/>
              </a:ext>
            </a:extLst>
          </p:cNvPr>
          <p:cNvSpPr txBox="1"/>
          <p:nvPr/>
        </p:nvSpPr>
        <p:spPr>
          <a:xfrm>
            <a:off x="7563677" y="1817828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02504A-6027-46A2-B488-B99B49A3AB67}"/>
              </a:ext>
            </a:extLst>
          </p:cNvPr>
          <p:cNvSpPr txBox="1"/>
          <p:nvPr/>
        </p:nvSpPr>
        <p:spPr>
          <a:xfrm>
            <a:off x="4422495" y="4413505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6474A5-3A7E-4B99-B16E-EBFEEEBABEEF}"/>
              </a:ext>
            </a:extLst>
          </p:cNvPr>
          <p:cNvSpPr/>
          <p:nvPr/>
        </p:nvSpPr>
        <p:spPr>
          <a:xfrm>
            <a:off x="7033781" y="2373522"/>
            <a:ext cx="529896" cy="2414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1AC80-50E4-4026-A908-B30E242A2372}"/>
              </a:ext>
            </a:extLst>
          </p:cNvPr>
          <p:cNvSpPr/>
          <p:nvPr/>
        </p:nvSpPr>
        <p:spPr>
          <a:xfrm>
            <a:off x="4739186" y="2697287"/>
            <a:ext cx="921028" cy="248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3F27586-F4CE-4CFE-A53D-75A00F57DAE5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H="1">
            <a:off x="4739186" y="2494223"/>
            <a:ext cx="2824491" cy="327151"/>
          </a:xfrm>
          <a:prstGeom prst="bentConnector5">
            <a:avLst>
              <a:gd name="adj1" fmla="val -26138"/>
              <a:gd name="adj2" fmla="val -280424"/>
              <a:gd name="adj3" fmla="val 108093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15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4CE8FA-BAD3-4644-A126-C19C8B34F4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4"/>
          <a:stretch/>
        </p:blipFill>
        <p:spPr>
          <a:xfrm>
            <a:off x="958430" y="1397204"/>
            <a:ext cx="6992012" cy="27554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4-Bit Counter Using Clocked J-K Flip-Flops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E7B8-A43D-45D3-B573-23FFB15B1F5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0912" y="4048783"/>
            <a:ext cx="6062176" cy="2505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C3C7C-9691-4633-8D79-2F8F3C6EF397}"/>
              </a:ext>
            </a:extLst>
          </p:cNvPr>
          <p:cNvSpPr txBox="1"/>
          <p:nvPr/>
        </p:nvSpPr>
        <p:spPr>
          <a:xfrm>
            <a:off x="164673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3D309-FC8D-4364-B803-73D0A535CFB0}"/>
              </a:ext>
            </a:extLst>
          </p:cNvPr>
          <p:cNvSpPr txBox="1"/>
          <p:nvPr/>
        </p:nvSpPr>
        <p:spPr>
          <a:xfrm>
            <a:off x="326949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B8288C-A3C5-413D-84C6-25E24E8C85B4}"/>
              </a:ext>
            </a:extLst>
          </p:cNvPr>
          <p:cNvSpPr txBox="1"/>
          <p:nvPr/>
        </p:nvSpPr>
        <p:spPr>
          <a:xfrm>
            <a:off x="4930462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431ED3-9695-4ABA-8DD5-F64CD0982A61}"/>
              </a:ext>
            </a:extLst>
          </p:cNvPr>
          <p:cNvSpPr txBox="1"/>
          <p:nvPr/>
        </p:nvSpPr>
        <p:spPr>
          <a:xfrm>
            <a:off x="6525597" y="1787607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+5V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B42C4-ABFE-4151-9623-69D6DD8C0F31}"/>
              </a:ext>
            </a:extLst>
          </p:cNvPr>
          <p:cNvSpPr/>
          <p:nvPr/>
        </p:nvSpPr>
        <p:spPr>
          <a:xfrm>
            <a:off x="5135270" y="5098694"/>
            <a:ext cx="351130" cy="36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F2F4A-077A-4BE9-8E42-032044C39F15}"/>
              </a:ext>
            </a:extLst>
          </p:cNvPr>
          <p:cNvSpPr/>
          <p:nvPr/>
        </p:nvSpPr>
        <p:spPr>
          <a:xfrm>
            <a:off x="1016813" y="3255264"/>
            <a:ext cx="299923" cy="307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E5B239-C4EA-4C49-A3A3-34D813540CBA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16200000" flipV="1">
            <a:off x="2318919" y="2106778"/>
            <a:ext cx="1689811" cy="4294022"/>
          </a:xfrm>
          <a:prstGeom prst="bentConnector4">
            <a:avLst>
              <a:gd name="adj1" fmla="val 78788"/>
              <a:gd name="adj2" fmla="val 10532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746B72-881E-428A-9DC0-AE4A38CFCF10}"/>
              </a:ext>
            </a:extLst>
          </p:cNvPr>
          <p:cNvSpPr txBox="1"/>
          <p:nvPr/>
        </p:nvSpPr>
        <p:spPr>
          <a:xfrm>
            <a:off x="1824551" y="3137829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LSB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883F70-775D-449C-92A0-0DEC140C6BA8}"/>
              </a:ext>
            </a:extLst>
          </p:cNvPr>
          <p:cNvSpPr txBox="1"/>
          <p:nvPr/>
        </p:nvSpPr>
        <p:spPr>
          <a:xfrm>
            <a:off x="6749807" y="3133694"/>
            <a:ext cx="8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MSB</a:t>
            </a:r>
          </a:p>
        </p:txBody>
      </p:sp>
    </p:spTree>
    <p:extLst>
      <p:ext uri="{BB962C8B-B14F-4D97-AF65-F5344CB8AC3E}">
        <p14:creationId xmlns:p14="http://schemas.microsoft.com/office/powerpoint/2010/main" val="60793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Reading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3</a:t>
            </a:r>
            <a:r>
              <a:rPr lang="en-US" sz="3200" dirty="0">
                <a:latin typeface="+mn-lt"/>
              </a:rPr>
              <a:t> bits from a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4</a:t>
            </a:r>
            <a:r>
              <a:rPr lang="en-US" sz="3200" dirty="0">
                <a:latin typeface="+mn-lt"/>
              </a:rPr>
              <a:t> address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29" y="1362084"/>
            <a:ext cx="4767942" cy="51289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A296ADD4-0719-4A88-B4AB-55ECF86F6BA6}"/>
              </a:ext>
            </a:extLst>
          </p:cNvPr>
          <p:cNvSpPr/>
          <p:nvPr/>
        </p:nvSpPr>
        <p:spPr>
          <a:xfrm>
            <a:off x="436920" y="2064774"/>
            <a:ext cx="1187245" cy="744794"/>
          </a:xfrm>
          <a:prstGeom prst="borderCallout2">
            <a:avLst>
              <a:gd name="adj1" fmla="val -7983"/>
              <a:gd name="adj2" fmla="val 55021"/>
              <a:gd name="adj3" fmla="val -54517"/>
              <a:gd name="adj4" fmla="val 98240"/>
              <a:gd name="adj5" fmla="val -68688"/>
              <a:gd name="adj6" fmla="val 15768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Address Lines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7333AE6A-8AAF-4F40-8CE8-284DFA306DD0}"/>
              </a:ext>
            </a:extLst>
          </p:cNvPr>
          <p:cNvSpPr/>
          <p:nvPr/>
        </p:nvSpPr>
        <p:spPr>
          <a:xfrm>
            <a:off x="7519835" y="4989872"/>
            <a:ext cx="1187245" cy="744794"/>
          </a:xfrm>
          <a:prstGeom prst="borderCallout2">
            <a:avLst>
              <a:gd name="adj1" fmla="val 110829"/>
              <a:gd name="adj2" fmla="val 45083"/>
              <a:gd name="adj3" fmla="val 142512"/>
              <a:gd name="adj4" fmla="val 23706"/>
              <a:gd name="adj5" fmla="val 142203"/>
              <a:gd name="adj6" fmla="val -50395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 Lines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48303-5E84-4C9F-BD93-5F4DDA71C015}"/>
              </a:ext>
            </a:extLst>
          </p:cNvPr>
          <p:cNvSpPr txBox="1"/>
          <p:nvPr/>
        </p:nvSpPr>
        <p:spPr>
          <a:xfrm>
            <a:off x="380428" y="3926556"/>
            <a:ext cx="1632858" cy="163121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This </a:t>
            </a:r>
            <a:r>
              <a:rPr lang="en-US" sz="2000" b="1" dirty="0">
                <a:solidFill>
                  <a:srgbClr val="FF0000"/>
                </a:solidFill>
              </a:rPr>
              <a:t>12-bit</a:t>
            </a:r>
            <a:r>
              <a:rPr lang="en-US" sz="2000" b="1" dirty="0"/>
              <a:t> memory</a:t>
            </a:r>
          </a:p>
          <a:p>
            <a:pPr algn="ctr"/>
            <a:r>
              <a:rPr lang="en-US" sz="2000" b="1" dirty="0"/>
              <a:t>is made from a 4 x 3 matrix of flip-flops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/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Consider that a typical 256 GB</a:t>
                </a:r>
              </a:p>
              <a:p>
                <a:pPr algn="ctr"/>
                <a:r>
                  <a:rPr lang="en-US" sz="1600" b="1" dirty="0"/>
                  <a:t>smart phone has</a:t>
                </a:r>
              </a:p>
              <a:p>
                <a:pPr algn="ctr"/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en-US" sz="1600" b="1" dirty="0"/>
                  <a:t> </a:t>
                </a:r>
              </a:p>
              <a:p>
                <a:pPr algn="ctr"/>
                <a:r>
                  <a:rPr lang="en-US" sz="1600" b="1" u="sng" dirty="0"/>
                  <a:t>bits</a:t>
                </a:r>
                <a:r>
                  <a:rPr lang="en-US" sz="1600" b="1" dirty="0"/>
                  <a:t> of memory!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3D1781-87D9-4D2A-BCE5-33723483C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714" y="1468581"/>
                <a:ext cx="1666568" cy="1329018"/>
              </a:xfrm>
              <a:prstGeom prst="rect">
                <a:avLst/>
              </a:prstGeom>
              <a:blipFill>
                <a:blip r:embed="rId3"/>
                <a:stretch>
                  <a:fillRect t="-909" b="-45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1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Computer = An </a:t>
            </a:r>
            <a:r>
              <a:rPr lang="en-US" sz="3200" b="1" dirty="0">
                <a:latin typeface="+mn-lt"/>
              </a:rPr>
              <a:t>Adder</a:t>
            </a:r>
            <a:r>
              <a:rPr lang="en-US" sz="3200" dirty="0">
                <a:latin typeface="+mn-lt"/>
              </a:rPr>
              <a:t> </a:t>
            </a:r>
            <a:r>
              <a:rPr lang="en-US" sz="3200" i="1" dirty="0">
                <a:latin typeface="+mn-lt"/>
              </a:rPr>
              <a:t>with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Memory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882" y="1718087"/>
            <a:ext cx="7802235" cy="43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0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1" y="1387221"/>
            <a:ext cx="7467599" cy="525263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1507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8970" y="1005768"/>
            <a:ext cx="322489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Apollo Guidance Computer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90" y="284933"/>
            <a:ext cx="4736895" cy="2664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6439" y="2516444"/>
            <a:ext cx="6194496" cy="39051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20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Digital Logical Simulator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8FB88-2B61-39B2-AABF-B7216A1F4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62" y="1447126"/>
            <a:ext cx="6803076" cy="51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6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Install Oracle Java Standard Edition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EB909-1914-D838-3F98-7EC3FF0C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07" y="1622930"/>
            <a:ext cx="7030386" cy="48699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1580733" y="5829873"/>
            <a:ext cx="396407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2099611" y="5829873"/>
            <a:ext cx="48801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3140438" y="2218545"/>
            <a:ext cx="5546361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A13E0-72DA-F8DD-EF0C-3E5A34BA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4641"/>
            <a:ext cx="7797517" cy="3224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Microsoft Windows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54050" y="2317750"/>
            <a:ext cx="396745" cy="174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64169" y="503596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https://www.oracle.com/java/technologies/downloads/#jdk18-windows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1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BE9108-0EFC-A21A-09E2-A6962D2CF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257144"/>
            <a:ext cx="7784129" cy="3532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660401" y="2295525"/>
            <a:ext cx="406400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941684" y="4653145"/>
            <a:ext cx="4108034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3941684" y="5388239"/>
            <a:ext cx="3875686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217170" y="1558978"/>
            <a:ext cx="6709659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https://www.oracle.com/java/technologies/downloads/#jdk18-mac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47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Base Conversion – </a:t>
            </a:r>
            <a:r>
              <a:rPr lang="en-US" sz="3200" dirty="0">
                <a:solidFill>
                  <a:srgbClr val="FF0000"/>
                </a:solidFill>
                <a:latin typeface="+mn-lt"/>
              </a:rPr>
              <a:t>Decimal</a:t>
            </a:r>
            <a:r>
              <a:rPr lang="en-US" sz="3200" dirty="0">
                <a:latin typeface="+mn-lt"/>
              </a:rPr>
              <a:t> to </a:t>
            </a:r>
            <a:r>
              <a:rPr lang="en-US" sz="3200" dirty="0">
                <a:solidFill>
                  <a:srgbClr val="00B050"/>
                </a:solidFill>
                <a:latin typeface="+mn-lt"/>
              </a:rPr>
              <a:t>Binary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568ED-625D-4249-954E-E0BF3A621D64}"/>
              </a:ext>
            </a:extLst>
          </p:cNvPr>
          <p:cNvSpPr txBox="1"/>
          <p:nvPr/>
        </p:nvSpPr>
        <p:spPr>
          <a:xfrm>
            <a:off x="3622570" y="2613219"/>
            <a:ext cx="2134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113</a:t>
            </a:r>
            <a:r>
              <a:rPr lang="en-US" sz="2000" baseline="-25000" dirty="0"/>
              <a:t>10 </a:t>
            </a:r>
            <a:r>
              <a:rPr lang="en-US" sz="2000" dirty="0"/>
              <a:t>= </a:t>
            </a:r>
            <a:r>
              <a:rPr lang="en-US" sz="2000" dirty="0">
                <a:solidFill>
                  <a:srgbClr val="00B050"/>
                </a:solidFill>
              </a:rPr>
              <a:t>1110001</a:t>
            </a:r>
            <a:r>
              <a:rPr lang="en-US" sz="2000" baseline="-25000" dirty="0"/>
              <a:t>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2960B-A410-47E7-9882-06700C3B8DF7}"/>
              </a:ext>
            </a:extLst>
          </p:cNvPr>
          <p:cNvSpPr/>
          <p:nvPr/>
        </p:nvSpPr>
        <p:spPr>
          <a:xfrm>
            <a:off x="4543730" y="2696238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2459EE-C266-4AC9-BA32-5FC836B34FE6}"/>
              </a:ext>
            </a:extLst>
          </p:cNvPr>
          <p:cNvSpPr/>
          <p:nvPr/>
        </p:nvSpPr>
        <p:spPr>
          <a:xfrm>
            <a:off x="5320548" y="2687457"/>
            <a:ext cx="213852" cy="280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8879B-60D1-48D1-8BE1-20408F057135}"/>
              </a:ext>
            </a:extLst>
          </p:cNvPr>
          <p:cNvSpPr txBox="1"/>
          <p:nvPr/>
        </p:nvSpPr>
        <p:spPr>
          <a:xfrm>
            <a:off x="1779019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Most Significant Bit (</a:t>
            </a:r>
            <a:r>
              <a:rPr lang="en-US" b="1" dirty="0"/>
              <a:t>MSB</a:t>
            </a:r>
            <a:r>
              <a:rPr lang="en-US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494EDB-2E72-4FA8-A484-632F4365951D}"/>
              </a:ext>
            </a:extLst>
          </p:cNvPr>
          <p:cNvSpPr txBox="1"/>
          <p:nvPr/>
        </p:nvSpPr>
        <p:spPr>
          <a:xfrm>
            <a:off x="5584103" y="2166921"/>
            <a:ext cx="26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Significant Bit (</a:t>
            </a:r>
            <a:r>
              <a:rPr lang="en-US" b="1" dirty="0"/>
              <a:t>LSB</a:t>
            </a:r>
            <a:r>
              <a:rPr lang="en-US" dirty="0"/>
              <a:t>)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1A0085-E61C-4612-A3B0-18A1F463FA51}"/>
              </a:ext>
            </a:extLst>
          </p:cNvPr>
          <p:cNvCxnSpPr>
            <a:cxnSpLocks/>
            <a:stCxn id="14" idx="3"/>
            <a:endCxn id="12" idx="0"/>
          </p:cNvCxnSpPr>
          <p:nvPr/>
        </p:nvCxnSpPr>
        <p:spPr>
          <a:xfrm>
            <a:off x="4470599" y="2351587"/>
            <a:ext cx="180057" cy="344651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4FB7569-7352-4860-97FB-7EDAF27E36CF}"/>
              </a:ext>
            </a:extLst>
          </p:cNvPr>
          <p:cNvCxnSpPr>
            <a:cxnSpLocks/>
            <a:stCxn id="15" idx="1"/>
            <a:endCxn id="13" idx="0"/>
          </p:cNvCxnSpPr>
          <p:nvPr/>
        </p:nvCxnSpPr>
        <p:spPr>
          <a:xfrm rot="10800000" flipV="1">
            <a:off x="5427475" y="2351587"/>
            <a:ext cx="156629" cy="33587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80042D-FF7D-49C7-9841-AAEA13745779}"/>
              </a:ext>
            </a:extLst>
          </p:cNvPr>
          <p:cNvSpPr txBox="1"/>
          <p:nvPr/>
        </p:nvSpPr>
        <p:spPr>
          <a:xfrm>
            <a:off x="6434823" y="362897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LSB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5F3803-C53D-415E-8785-3BDE6FA225FB}"/>
              </a:ext>
            </a:extLst>
          </p:cNvPr>
          <p:cNvSpPr txBox="1"/>
          <p:nvPr/>
        </p:nvSpPr>
        <p:spPr>
          <a:xfrm>
            <a:off x="6434823" y="5235897"/>
            <a:ext cx="789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ym typeface="Wingdings" panose="05000000000000000000" pitchFamily="2" charset="2"/>
              </a:rPr>
              <a:t> </a:t>
            </a:r>
            <a:r>
              <a:rPr lang="en-US" sz="1400" dirty="0"/>
              <a:t>MSB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FBA8A-1A97-4921-A09B-D7B9CE82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77" y="3348930"/>
            <a:ext cx="3725646" cy="2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E205-2C24-4712-AB3C-E0F45B13D208}"/>
              </a:ext>
            </a:extLst>
          </p:cNvPr>
          <p:cNvSpPr txBox="1"/>
          <p:nvPr/>
        </p:nvSpPr>
        <p:spPr>
          <a:xfrm>
            <a:off x="1229642" y="2680981"/>
            <a:ext cx="1895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% = Remainder (Mod)</a:t>
            </a:r>
          </a:p>
          <a:p>
            <a:r>
              <a:rPr lang="en-US" sz="1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// = Floor (Integer)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C2A95C-9128-4AE6-A515-97AB68F334FB}"/>
              </a:ext>
            </a:extLst>
          </p:cNvPr>
          <p:cNvCxnSpPr>
            <a:cxnSpLocks/>
            <a:stCxn id="26" idx="0"/>
            <a:endCxn id="25" idx="2"/>
          </p:cNvCxnSpPr>
          <p:nvPr/>
        </p:nvCxnSpPr>
        <p:spPr>
          <a:xfrm flipV="1">
            <a:off x="6829342" y="3936754"/>
            <a:ext cx="0" cy="129914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5674952-8DEB-4485-8FB4-43D69AA0728A}"/>
              </a:ext>
            </a:extLst>
          </p:cNvPr>
          <p:cNvSpPr/>
          <p:nvPr/>
        </p:nvSpPr>
        <p:spPr>
          <a:xfrm>
            <a:off x="5818239" y="369570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1FB664-58BD-48CD-A350-3D4E797F24CC}"/>
              </a:ext>
            </a:extLst>
          </p:cNvPr>
          <p:cNvSpPr/>
          <p:nvPr/>
        </p:nvSpPr>
        <p:spPr>
          <a:xfrm>
            <a:off x="5818239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408B792-DCE7-437F-B0AC-673C9078B369}"/>
              </a:ext>
            </a:extLst>
          </p:cNvPr>
          <p:cNvSpPr/>
          <p:nvPr/>
        </p:nvSpPr>
        <p:spPr>
          <a:xfrm>
            <a:off x="3897364" y="3965575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127FA-5DFF-4036-B409-89A599132564}"/>
              </a:ext>
            </a:extLst>
          </p:cNvPr>
          <p:cNvSpPr/>
          <p:nvPr/>
        </p:nvSpPr>
        <p:spPr>
          <a:xfrm>
            <a:off x="3897364" y="4235450"/>
            <a:ext cx="287593" cy="1619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C611E59-2251-415B-B4B3-6B1752FFE630}"/>
              </a:ext>
            </a:extLst>
          </p:cNvPr>
          <p:cNvCxnSpPr>
            <a:stCxn id="22" idx="3"/>
            <a:endCxn id="28" idx="1"/>
          </p:cNvCxnSpPr>
          <p:nvPr/>
        </p:nvCxnSpPr>
        <p:spPr>
          <a:xfrm flipH="1">
            <a:off x="3897364" y="3776663"/>
            <a:ext cx="2208468" cy="269875"/>
          </a:xfrm>
          <a:prstGeom prst="bentConnector5">
            <a:avLst>
              <a:gd name="adj1" fmla="val -17395"/>
              <a:gd name="adj2" fmla="val -205294"/>
              <a:gd name="adj3" fmla="val 110351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8324082-C456-4537-99C0-0F0AEAE8C839}"/>
              </a:ext>
            </a:extLst>
          </p:cNvPr>
          <p:cNvCxnSpPr>
            <a:cxnSpLocks/>
            <a:stCxn id="27" idx="3"/>
            <a:endCxn id="29" idx="1"/>
          </p:cNvCxnSpPr>
          <p:nvPr/>
        </p:nvCxnSpPr>
        <p:spPr>
          <a:xfrm flipH="1">
            <a:off x="3897364" y="4046538"/>
            <a:ext cx="2208468" cy="269875"/>
          </a:xfrm>
          <a:prstGeom prst="bentConnector5">
            <a:avLst>
              <a:gd name="adj1" fmla="val -17460"/>
              <a:gd name="adj2" fmla="val -307040"/>
              <a:gd name="adj3" fmla="val 110615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24CA731-1D3E-45BF-9053-7470DA8B47F8}"/>
              </a:ext>
            </a:extLst>
          </p:cNvPr>
          <p:cNvSpPr/>
          <p:nvPr/>
        </p:nvSpPr>
        <p:spPr>
          <a:xfrm>
            <a:off x="5848622" y="5300663"/>
            <a:ext cx="214042" cy="214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D9A6F3-8234-4AAA-9393-8BBB3A787718}"/>
              </a:ext>
            </a:extLst>
          </p:cNvPr>
          <p:cNvSpPr/>
          <p:nvPr/>
        </p:nvSpPr>
        <p:spPr>
          <a:xfrm>
            <a:off x="4598195" y="2696238"/>
            <a:ext cx="1102058" cy="280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5" grpId="0"/>
      <p:bldP spid="26" grpId="0"/>
      <p:bldP spid="9" grpId="0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89247-3676-F680-5124-4550B2D8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65" y="1609445"/>
            <a:ext cx="7210269" cy="4559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Apple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1170066" y="3049756"/>
            <a:ext cx="684133" cy="174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3439513" y="2539531"/>
            <a:ext cx="742743" cy="684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61D10B-BB9C-0C70-605D-FABB88643B6D}"/>
              </a:ext>
            </a:extLst>
          </p:cNvPr>
          <p:cNvSpPr/>
          <p:nvPr/>
        </p:nvSpPr>
        <p:spPr>
          <a:xfrm>
            <a:off x="7420131" y="5403229"/>
            <a:ext cx="659568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77A0367-5669-C62D-DD6F-365B7D1A0D3E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>
            <a:off x="1854199" y="3137069"/>
            <a:ext cx="1956686" cy="87311"/>
          </a:xfrm>
          <a:prstGeom prst="bentConnector4">
            <a:avLst>
              <a:gd name="adj1" fmla="val 28252"/>
              <a:gd name="adj2" fmla="val 5420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E5C44DD-4269-D962-1C1E-8FE71623B6E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182256" y="2881956"/>
            <a:ext cx="3237875" cy="2652437"/>
          </a:xfrm>
          <a:prstGeom prst="bentConnector3">
            <a:avLst>
              <a:gd name="adj1" fmla="val 3217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64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206573-D272-F0D0-319B-A2C8CA9BE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1690689"/>
            <a:ext cx="7438095" cy="3790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Oracle Java SE – </a:t>
            </a:r>
            <a:r>
              <a:rPr lang="en-US" sz="3200" b="1" dirty="0">
                <a:latin typeface="+mn-lt"/>
              </a:rPr>
              <a:t>Ubuntu Linux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FF9F7-858E-C1DF-8E7E-EB60A4A967DA}"/>
              </a:ext>
            </a:extLst>
          </p:cNvPr>
          <p:cNvSpPr/>
          <p:nvPr/>
        </p:nvSpPr>
        <p:spPr>
          <a:xfrm>
            <a:off x="4183013" y="2303547"/>
            <a:ext cx="2854869" cy="262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9EE84-071C-3C07-2D41-938A9C19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64" y="2104911"/>
            <a:ext cx="5681272" cy="4251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Design</a:t>
            </a:r>
            <a:r>
              <a:rPr lang="en-US" sz="3200" dirty="0">
                <a:latin typeface="+mn-lt"/>
              </a:rPr>
              <a:t> App – Digital Circuit Simulator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10267" y="5705526"/>
            <a:ext cx="1204730" cy="36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3D6945-7569-7804-3EF8-D9D9A70B4CA5}"/>
              </a:ext>
            </a:extLst>
          </p:cNvPr>
          <p:cNvSpPr txBox="1"/>
          <p:nvPr/>
        </p:nvSpPr>
        <p:spPr>
          <a:xfrm>
            <a:off x="1050795" y="1558978"/>
            <a:ext cx="7042410" cy="3693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https://github.com/hneemann/Digital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44B6B-2AC7-A674-4F3D-BE28DE1D5813}"/>
              </a:ext>
            </a:extLst>
          </p:cNvPr>
          <p:cNvSpPr txBox="1"/>
          <p:nvPr/>
        </p:nvSpPr>
        <p:spPr>
          <a:xfrm>
            <a:off x="1111536" y="3515689"/>
            <a:ext cx="6981669" cy="33855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https://github.com/hneemann/Digital/releases/latest/download/Digital.zip</a:t>
            </a:r>
            <a:endParaRPr lang="en-US" sz="1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03395F-E164-75EC-12C4-8DF72825CF4A}"/>
              </a:ext>
            </a:extLst>
          </p:cNvPr>
          <p:cNvCxnSpPr/>
          <p:nvPr/>
        </p:nvCxnSpPr>
        <p:spPr>
          <a:xfrm>
            <a:off x="1926236" y="5186597"/>
            <a:ext cx="786984" cy="70167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2DD724B-111D-02D3-861D-5E76F21C1521}"/>
              </a:ext>
            </a:extLst>
          </p:cNvPr>
          <p:cNvSpPr/>
          <p:nvPr/>
        </p:nvSpPr>
        <p:spPr>
          <a:xfrm>
            <a:off x="4826832" y="4350895"/>
            <a:ext cx="3205631" cy="1671403"/>
          </a:xfrm>
          <a:prstGeom prst="wedgeRoundRectCallout">
            <a:avLst>
              <a:gd name="adj1" fmla="val 34159"/>
              <a:gd name="adj2" fmla="val -854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subfolder in your </a:t>
            </a:r>
            <a:r>
              <a:rPr lang="en-US" b="1" dirty="0"/>
              <a:t>$HOME</a:t>
            </a:r>
            <a:r>
              <a:rPr lang="en-US" dirty="0"/>
              <a:t> folder called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Digital</a:t>
            </a:r>
            <a:r>
              <a:rPr lang="en-US" dirty="0"/>
              <a:t> and extract the ZIP file contents that new subfolder</a:t>
            </a:r>
          </a:p>
        </p:txBody>
      </p:sp>
    </p:spTree>
    <p:extLst>
      <p:ext uri="{BB962C8B-B14F-4D97-AF65-F5344CB8AC3E}">
        <p14:creationId xmlns:p14="http://schemas.microsoft.com/office/powerpoint/2010/main" val="13686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E064C10-92F5-505C-1FCA-A4C1322F6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76" y="4642065"/>
            <a:ext cx="7419048" cy="1714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8E7354-8983-A6B7-DF9B-93301AF78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62" y="1569433"/>
            <a:ext cx="5171429" cy="24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93853-9B0E-9FDB-41EC-4C8E7523AA61}"/>
              </a:ext>
            </a:extLst>
          </p:cNvPr>
          <p:cNvSpPr/>
          <p:nvPr/>
        </p:nvSpPr>
        <p:spPr>
          <a:xfrm>
            <a:off x="2685218" y="3475287"/>
            <a:ext cx="1886782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BE4F1B-ACF4-E786-EE1E-ADD165E8B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384" y="2202581"/>
            <a:ext cx="3371429" cy="2171429"/>
          </a:xfrm>
          <a:prstGeom prst="rect">
            <a:avLst/>
          </a:prstGeom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2D1ED4-B634-2392-A7B1-EA4C46A64BCA}"/>
              </a:ext>
            </a:extLst>
          </p:cNvPr>
          <p:cNvSpPr/>
          <p:nvPr/>
        </p:nvSpPr>
        <p:spPr>
          <a:xfrm>
            <a:off x="5183578" y="3959427"/>
            <a:ext cx="1726888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CB5D-48DF-09C2-FAC4-AB39FB9CDCFA}"/>
              </a:ext>
            </a:extLst>
          </p:cNvPr>
          <p:cNvSpPr/>
          <p:nvPr/>
        </p:nvSpPr>
        <p:spPr>
          <a:xfrm>
            <a:off x="4833806" y="5440904"/>
            <a:ext cx="1859301" cy="21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C8B749-51DC-1BE1-7B0D-7725F9A74FDB}"/>
              </a:ext>
            </a:extLst>
          </p:cNvPr>
          <p:cNvGrpSpPr/>
          <p:nvPr/>
        </p:nvGrpSpPr>
        <p:grpSpPr>
          <a:xfrm>
            <a:off x="2971090" y="318975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A35A789-4B47-2C8D-3A27-1C96D03BD8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C0C86E-8875-610A-8CB1-CB42D7397E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0B90AD-2994-B52A-EB5C-DF0848769DA0}"/>
              </a:ext>
            </a:extLst>
          </p:cNvPr>
          <p:cNvGrpSpPr/>
          <p:nvPr/>
        </p:nvGrpSpPr>
        <p:grpSpPr>
          <a:xfrm>
            <a:off x="6035455" y="3256412"/>
            <a:ext cx="1076632" cy="369332"/>
            <a:chOff x="4968362" y="2079211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C50246-6358-80F1-AE75-40C1834415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28DCD-DF2F-8ECF-F3F1-AAE87E371C5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F7FFA63-461B-D18E-CD4A-8F6CAAAD2FC2}"/>
              </a:ext>
            </a:extLst>
          </p:cNvPr>
          <p:cNvGrpSpPr/>
          <p:nvPr/>
        </p:nvGrpSpPr>
        <p:grpSpPr>
          <a:xfrm>
            <a:off x="5022384" y="5155428"/>
            <a:ext cx="1076632" cy="369332"/>
            <a:chOff x="4968362" y="2079211"/>
            <a:chExt cx="1076632" cy="36933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4989B4-D6D7-96D1-4FA9-AFC906C1D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290473-3325-AC49-BB78-D21ED430962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07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Launch </a:t>
            </a:r>
            <a:r>
              <a:rPr lang="en-US" sz="3200" b="1" dirty="0">
                <a:latin typeface="+mn-lt"/>
              </a:rPr>
              <a:t>Digital</a:t>
            </a:r>
            <a:r>
              <a:rPr lang="en-US" sz="3200" dirty="0">
                <a:latin typeface="+mn-lt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ED580-5025-425E-5DC2-C765E1445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2949"/>
            <a:ext cx="6622635" cy="4989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4326692" y="5302250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49F31E-DA03-4D48-C39A-05CB46C66E04}"/>
              </a:ext>
            </a:extLst>
          </p:cNvPr>
          <p:cNvCxnSpPr/>
          <p:nvPr/>
        </p:nvCxnSpPr>
        <p:spPr>
          <a:xfrm>
            <a:off x="4012367" y="5010150"/>
            <a:ext cx="314325" cy="2571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70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7351FA-A2EA-4283-9160-0809BF518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48" y="1756793"/>
            <a:ext cx="3299459" cy="4252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Simple Circuit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4794" y="1843388"/>
            <a:ext cx="4469263" cy="160375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201596" y="4233589"/>
            <a:ext cx="4492461" cy="1223782"/>
            <a:chOff x="1610796" y="4509361"/>
            <a:chExt cx="5573693" cy="147005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2482" y="4509361"/>
              <a:ext cx="1647745" cy="1470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5196" y="4509361"/>
              <a:ext cx="1639293" cy="146251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0796" y="4521920"/>
              <a:ext cx="1684241" cy="806129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3BB9D-E5A6-4D9A-9535-44AF30E14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48" y="1756792"/>
            <a:ext cx="3299458" cy="42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92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619B9B-1A85-4102-4314-EA80311F11B9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A0CE92-E4AA-3BE8-1687-F0802911CF3D}"/>
              </a:ext>
            </a:extLst>
          </p:cNvPr>
          <p:cNvSpPr/>
          <p:nvPr/>
        </p:nvSpPr>
        <p:spPr>
          <a:xfrm>
            <a:off x="3327885" y="1848086"/>
            <a:ext cx="641660" cy="259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A69ED01-D7E4-E65E-784E-DFDB3000A8D3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55357" y="1805218"/>
            <a:ext cx="129660" cy="21539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12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07622-6238-CDF7-8E79-31AD2939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6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138D21-253F-CDD4-725B-2C2E1DA4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8924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1CC62A1-6AC5-6D5F-83A4-993A788E8E3B}"/>
              </a:ext>
            </a:extLst>
          </p:cNvPr>
          <p:cNvSpPr/>
          <p:nvPr/>
        </p:nvSpPr>
        <p:spPr>
          <a:xfrm>
            <a:off x="3110460" y="3555124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3826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357869-5681-0257-4496-F241902DC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9468C1-5B1A-B3F6-B572-20F3774A35BD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8CD3C-5FD7-0479-483F-D1ED3F2BCD58}"/>
              </a:ext>
            </a:extLst>
          </p:cNvPr>
          <p:cNvSpPr/>
          <p:nvPr/>
        </p:nvSpPr>
        <p:spPr>
          <a:xfrm>
            <a:off x="3327884" y="3297563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C820BDB-2AA4-62CD-0879-E1EF34AD030D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H="1">
            <a:off x="3327884" y="1767254"/>
            <a:ext cx="91903" cy="1611142"/>
          </a:xfrm>
          <a:prstGeom prst="bentConnector5">
            <a:avLst>
              <a:gd name="adj1" fmla="val -248741"/>
              <a:gd name="adj2" fmla="val 50000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3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99121B1C-A7A4-4E8A-BB71-D10AA2E8A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" y="1528345"/>
            <a:ext cx="4838398" cy="24678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23685-84AF-4C31-A7E7-29DBAF2E4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873679" y="2324897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7112286" y="263881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6945662" y="345148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317630" y="395391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571290" y="44197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7410262" y="4578073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8CB6E9A-F561-44AE-9BC0-AA66F41E0782}"/>
              </a:ext>
            </a:extLst>
          </p:cNvPr>
          <p:cNvGrpSpPr/>
          <p:nvPr/>
        </p:nvGrpSpPr>
        <p:grpSpPr>
          <a:xfrm>
            <a:off x="7201294" y="4746135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C5632B-DDC4-4F32-AFC8-C3B54FC9276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A9D8AC0-42A2-471C-8C08-A901CFDBEE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86363" y="6084641"/>
            <a:ext cx="2307431" cy="14898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91B470-63D7-6771-F11C-C9A8DD07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2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B95771-3EBA-AC2F-D59D-1357AFF1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61ABCA8-6EAB-49E8-F07F-BB62281951C0}"/>
              </a:ext>
            </a:extLst>
          </p:cNvPr>
          <p:cNvSpPr/>
          <p:nvPr/>
        </p:nvSpPr>
        <p:spPr>
          <a:xfrm>
            <a:off x="2983044" y="4072285"/>
            <a:ext cx="2465882" cy="1079291"/>
          </a:xfrm>
          <a:prstGeom prst="wedgeRoundRectCallout">
            <a:avLst>
              <a:gd name="adj1" fmla="val -57442"/>
              <a:gd name="adj2" fmla="val -784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to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place</a:t>
            </a:r>
            <a:r>
              <a:rPr lang="en-US" dirty="0"/>
              <a:t> a component</a:t>
            </a:r>
          </a:p>
        </p:txBody>
      </p:sp>
    </p:spTree>
    <p:extLst>
      <p:ext uri="{BB962C8B-B14F-4D97-AF65-F5344CB8AC3E}">
        <p14:creationId xmlns:p14="http://schemas.microsoft.com/office/powerpoint/2010/main" val="318059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9BEA47-3604-DC1D-C34B-85FDD3D7A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635" cy="498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097B5-5FE1-00C3-216B-FC06C0A4BC64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AAAA8-DF1E-A10A-1925-A8D4630BBF83}"/>
              </a:ext>
            </a:extLst>
          </p:cNvPr>
          <p:cNvSpPr/>
          <p:nvPr/>
        </p:nvSpPr>
        <p:spPr>
          <a:xfrm>
            <a:off x="3327884" y="2331244"/>
            <a:ext cx="614597" cy="268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55DB707-8258-09AA-C40C-8B3D7326B3E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H="1">
            <a:off x="3327884" y="1767254"/>
            <a:ext cx="91903" cy="698177"/>
          </a:xfrm>
          <a:prstGeom prst="bentConnector5">
            <a:avLst>
              <a:gd name="adj1" fmla="val -248741"/>
              <a:gd name="adj2" fmla="val 46179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44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3E3E8-5C7C-DF7A-9B01-6F161956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841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3AE047-763A-E582-B46B-BDDC61ED7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47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5525B-ECCC-610B-D7EA-6AE2287D7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566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1C8E8F4-6127-3F05-66C0-0FB2D928B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B467E-48B8-71A3-EE8F-3F54E3B35970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6EB352-97D2-F16A-93D1-B09A573E7341}"/>
              </a:ext>
            </a:extLst>
          </p:cNvPr>
          <p:cNvSpPr/>
          <p:nvPr/>
        </p:nvSpPr>
        <p:spPr>
          <a:xfrm>
            <a:off x="3327884" y="2281238"/>
            <a:ext cx="614597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E8DB73A-31C8-A626-A7CE-1597DEAF74A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H="1">
            <a:off x="3327884" y="1767254"/>
            <a:ext cx="91903" cy="604472"/>
          </a:xfrm>
          <a:prstGeom prst="bentConnector5">
            <a:avLst>
              <a:gd name="adj1" fmla="val -248741"/>
              <a:gd name="adj2" fmla="val 49201"/>
              <a:gd name="adj3" fmla="val 34874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E99873-05C4-5362-CAE3-7B372FBA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Drag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882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84A278-46BD-F6AC-F13B-97BDB7A3D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6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21B0F5-F3A6-67A7-A123-254190F1A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2nd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0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D832AC-C69B-F231-39FF-5977CF61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3" y="1537542"/>
            <a:ext cx="4862562" cy="239763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E9EBF20-B7BD-437E-B267-8BD4491E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04" y="2365875"/>
            <a:ext cx="3038095" cy="31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7116218" y="2305670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6972617" y="27971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992236" y="29534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797314" y="3290851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708387" y="344479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235752" y="392354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5171373" y="5267679"/>
            <a:ext cx="2365283" cy="17109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245CD1-8AFF-E1BE-C704-C2FCBD49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3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3rd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299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4D4E24-B053-B762-1719-A2AED525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4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36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DE5DBB-07BC-7F01-5265-16D6BEE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2" y="1503276"/>
            <a:ext cx="6622200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Pick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EC5EB2-5A49-9CBF-3D47-F3CF2718682F}"/>
              </a:ext>
            </a:extLst>
          </p:cNvPr>
          <p:cNvSpPr/>
          <p:nvPr/>
        </p:nvSpPr>
        <p:spPr>
          <a:xfrm>
            <a:off x="2805190" y="1686421"/>
            <a:ext cx="614597" cy="1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CC5D95-208A-CDC8-CC1E-CD70C31BCF8B}"/>
              </a:ext>
            </a:extLst>
          </p:cNvPr>
          <p:cNvSpPr/>
          <p:nvPr/>
        </p:nvSpPr>
        <p:spPr>
          <a:xfrm>
            <a:off x="3344553" y="1984590"/>
            <a:ext cx="646422" cy="180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6EC94C9-599D-4AFD-E775-4BD975A513CD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115025" y="1845550"/>
            <a:ext cx="226992" cy="23206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28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CADDE-8863-D98E-DDF7-60851F10C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Place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0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97D534-34E7-D243-9856-3D518E49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6CC482D-05B5-094E-643D-DC8D4D629901}"/>
              </a:ext>
            </a:extLst>
          </p:cNvPr>
          <p:cNvSpPr/>
          <p:nvPr/>
        </p:nvSpPr>
        <p:spPr>
          <a:xfrm>
            <a:off x="2353456" y="1638734"/>
            <a:ext cx="2465882" cy="1079291"/>
          </a:xfrm>
          <a:prstGeom prst="wedgeRoundRectCallout">
            <a:avLst>
              <a:gd name="adj1" fmla="val -62305"/>
              <a:gd name="adj2" fmla="val 840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</a:t>
            </a:r>
          </a:p>
          <a:p>
            <a:pPr algn="ctr"/>
            <a:r>
              <a:rPr lang="en-US" dirty="0"/>
              <a:t>on the output pin of the 1</a:t>
            </a:r>
            <a:r>
              <a:rPr lang="en-US" baseline="30000" dirty="0"/>
              <a:t>st</a:t>
            </a:r>
            <a:r>
              <a:rPr lang="en-US" dirty="0"/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5666598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347B80-9CDD-19EC-30DC-D801C60D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BD0AC56-FB75-2AEC-67C0-4333867C1AD4}"/>
              </a:ext>
            </a:extLst>
          </p:cNvPr>
          <p:cNvSpPr/>
          <p:nvPr/>
        </p:nvSpPr>
        <p:spPr>
          <a:xfrm>
            <a:off x="2353456" y="1638734"/>
            <a:ext cx="3417757" cy="1079291"/>
          </a:xfrm>
          <a:prstGeom prst="wedgeRoundRectCallout">
            <a:avLst>
              <a:gd name="adj1" fmla="val -42228"/>
              <a:gd name="adj2" fmla="val 82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mouse leftward</a:t>
            </a:r>
          </a:p>
          <a:p>
            <a:pPr algn="ctr"/>
            <a:r>
              <a:rPr lang="en-US" dirty="0"/>
              <a:t>(while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NOT</a:t>
            </a:r>
            <a:r>
              <a:rPr lang="en-US" dirty="0"/>
              <a:t> holding LEFT button)</a:t>
            </a:r>
          </a:p>
          <a:p>
            <a:pPr algn="ctr"/>
            <a:r>
              <a:rPr lang="en-US" dirty="0"/>
              <a:t>to the top input pin of the</a:t>
            </a:r>
          </a:p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AND Gate</a:t>
            </a:r>
          </a:p>
        </p:txBody>
      </p:sp>
    </p:spTree>
    <p:extLst>
      <p:ext uri="{BB962C8B-B14F-4D97-AF65-F5344CB8AC3E}">
        <p14:creationId xmlns:p14="http://schemas.microsoft.com/office/powerpoint/2010/main" val="270697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200A75-0A2A-C463-B3D0-B4F7DC3F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5" y="1503277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57DCF090-3E59-2DE6-2BE3-A772E8C8D119}"/>
              </a:ext>
            </a:extLst>
          </p:cNvPr>
          <p:cNvSpPr/>
          <p:nvPr/>
        </p:nvSpPr>
        <p:spPr>
          <a:xfrm>
            <a:off x="2076138" y="1675699"/>
            <a:ext cx="2645764" cy="1079291"/>
          </a:xfrm>
          <a:prstGeom prst="wedgeRoundRectCallout">
            <a:avLst>
              <a:gd name="adj1" fmla="val -30641"/>
              <a:gd name="adj2" fmla="val 798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5347308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9EB526-17A8-E903-5847-4360CDF1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6" y="1514572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 </a:t>
            </a:r>
            <a:r>
              <a:rPr lang="en-US" sz="3200" dirty="0">
                <a:latin typeface="+mn-lt"/>
              </a:rPr>
              <a:t>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00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B4DA9E-EE72-A5F7-CD2A-45EAD84C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4573"/>
            <a:ext cx="6622198" cy="49895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23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23F3CB-5B35-F4F2-FD3B-D49E0E19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8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F8FD597D-070C-C93C-7F9F-A28651DDC97D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708"/>
              <a:gd name="adj2" fmla="val 868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 mouse DOWN</a:t>
            </a:r>
          </a:p>
          <a:p>
            <a:pPr algn="ctr"/>
            <a:r>
              <a:rPr lang="en-US" dirty="0"/>
              <a:t>makes the wire</a:t>
            </a:r>
          </a:p>
          <a:p>
            <a:pPr algn="ctr"/>
            <a:r>
              <a:rPr lang="en-US" dirty="0"/>
              <a:t> "turn" the corner</a:t>
            </a:r>
          </a:p>
        </p:txBody>
      </p:sp>
    </p:spTree>
    <p:extLst>
      <p:ext uri="{BB962C8B-B14F-4D97-AF65-F5344CB8AC3E}">
        <p14:creationId xmlns:p14="http://schemas.microsoft.com/office/powerpoint/2010/main" val="1312173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1FEBC-45C7-4BA4-9648-F2380FA5E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79" y="1667839"/>
            <a:ext cx="5754643" cy="33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base_conversion.ipynb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53883" y="2621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5911309" y="2851580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485723" y="378871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904447" y="402545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5D33CB-32AD-4DE2-9C0A-A5E4AE37ACBF}"/>
              </a:ext>
            </a:extLst>
          </p:cNvPr>
          <p:cNvSpPr/>
          <p:nvPr/>
        </p:nvSpPr>
        <p:spPr>
          <a:xfrm>
            <a:off x="1730338" y="4473200"/>
            <a:ext cx="3440570" cy="45429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EE646A-8BB8-4CFA-8EFC-435D5815706A}"/>
              </a:ext>
            </a:extLst>
          </p:cNvPr>
          <p:cNvSpPr txBox="1"/>
          <p:nvPr/>
        </p:nvSpPr>
        <p:spPr>
          <a:xfrm>
            <a:off x="1570854" y="5320619"/>
            <a:ext cx="6002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Knowing how to represent the decimal numbers </a:t>
            </a:r>
            <a:r>
              <a:rPr lang="en-US" sz="2400" b="1" dirty="0"/>
              <a:t>0</a:t>
            </a:r>
            <a:r>
              <a:rPr lang="en-US" sz="2400" dirty="0"/>
              <a:t> to </a:t>
            </a:r>
            <a:r>
              <a:rPr lang="en-US" sz="2400" b="1" dirty="0"/>
              <a:t>255</a:t>
            </a:r>
            <a:r>
              <a:rPr lang="en-US" sz="2400" dirty="0"/>
              <a:t> in </a:t>
            </a:r>
            <a:r>
              <a:rPr lang="en-US" sz="2400" b="1" dirty="0">
                <a:solidFill>
                  <a:srgbClr val="FF0000"/>
                </a:solidFill>
              </a:rPr>
              <a:t>binary</a:t>
            </a:r>
            <a:r>
              <a:rPr lang="en-US" sz="2400" dirty="0"/>
              <a:t> (base 2) is very useful in </a:t>
            </a:r>
            <a:r>
              <a:rPr lang="en-US" sz="2400" i="1" dirty="0"/>
              <a:t>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39678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28B904-6A67-46A0-E99C-7ACAF8DE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B532DB8-DB7A-88AE-4A1D-E28ECA0ED2A3}"/>
              </a:ext>
            </a:extLst>
          </p:cNvPr>
          <p:cNvSpPr/>
          <p:nvPr/>
        </p:nvSpPr>
        <p:spPr>
          <a:xfrm>
            <a:off x="3140440" y="1760845"/>
            <a:ext cx="2465881" cy="1079291"/>
          </a:xfrm>
          <a:prstGeom prst="wedgeRoundRectCallout">
            <a:avLst>
              <a:gd name="adj1" fmla="val -40100"/>
              <a:gd name="adj2" fmla="val 986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starts a new wire direction</a:t>
            </a:r>
          </a:p>
        </p:txBody>
      </p:sp>
    </p:spTree>
    <p:extLst>
      <p:ext uri="{BB962C8B-B14F-4D97-AF65-F5344CB8AC3E}">
        <p14:creationId xmlns:p14="http://schemas.microsoft.com/office/powerpoint/2010/main" val="27559619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9D2053-719F-6BBE-B589-01A7553C5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Output </a:t>
            </a:r>
            <a:r>
              <a:rPr lang="en-US" sz="3200" dirty="0">
                <a:latin typeface="+mn-lt"/>
              </a:rPr>
              <a:t>of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1DE8935-4F0E-E3E2-E49F-EC63EE36A726}"/>
              </a:ext>
            </a:extLst>
          </p:cNvPr>
          <p:cNvSpPr/>
          <p:nvPr/>
        </p:nvSpPr>
        <p:spPr>
          <a:xfrm>
            <a:off x="3372787" y="1690689"/>
            <a:ext cx="2645764" cy="1079291"/>
          </a:xfrm>
          <a:prstGeom prst="wedgeRoundRectCallout">
            <a:avLst>
              <a:gd name="adj1" fmla="val -34324"/>
              <a:gd name="adj2" fmla="val 1055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LEFT click (to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end</a:t>
            </a:r>
            <a:r>
              <a:rPr lang="en-US" dirty="0"/>
              <a:t> wire drawing mode) and the wire should turn dark blue</a:t>
            </a:r>
          </a:p>
        </p:txBody>
      </p:sp>
    </p:spTree>
    <p:extLst>
      <p:ext uri="{BB962C8B-B14F-4D97-AF65-F5344CB8AC3E}">
        <p14:creationId xmlns:p14="http://schemas.microsoft.com/office/powerpoint/2010/main" val="11926623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097FC-AE5A-BAB4-3F05-C12292AD7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3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OR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62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6C145A-7F0C-3094-05C9-2349E396D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6679"/>
            <a:ext cx="6645949" cy="5007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</a:t>
            </a:r>
            <a:r>
              <a:rPr lang="en-US" sz="3200" b="1" dirty="0">
                <a:latin typeface="+mn-lt"/>
              </a:rPr>
              <a:t>OR</a:t>
            </a:r>
            <a:r>
              <a:rPr lang="en-US" sz="3200" dirty="0">
                <a:latin typeface="+mn-lt"/>
              </a:rPr>
              <a:t> Gate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66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88E25D-EE82-5F50-5AB0-D17E4A8F5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32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67B650-8550-28CE-2361-AE8B03D0B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AND</a:t>
            </a:r>
            <a:r>
              <a:rPr lang="en-US" sz="3200" dirty="0">
                <a:latin typeface="+mn-lt"/>
              </a:rPr>
              <a:t> to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Gate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6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3511A5-623B-13FD-A27C-F30CC94D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Wire Up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NOT</a:t>
            </a:r>
            <a:r>
              <a:rPr lang="en-US" sz="3200" dirty="0">
                <a:latin typeface="+mn-lt"/>
              </a:rPr>
              <a:t> to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22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1321C4-2D0E-142A-E9D8-6DAF15C8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4571"/>
            <a:ext cx="6607209" cy="4978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1</a:t>
            </a:r>
            <a:r>
              <a:rPr lang="en-US" sz="3200" baseline="30000" dirty="0">
                <a:latin typeface="+mn-lt"/>
              </a:rPr>
              <a:t>st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128603" y="1918742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19E73-D7BA-5282-B1EA-851AE271E7BF}"/>
              </a:ext>
            </a:extLst>
          </p:cNvPr>
          <p:cNvSpPr/>
          <p:nvPr/>
        </p:nvSpPr>
        <p:spPr>
          <a:xfrm>
            <a:off x="2271010" y="3762531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57759-D5A4-4A9A-D44C-FF429124497C}"/>
              </a:ext>
            </a:extLst>
          </p:cNvPr>
          <p:cNvCxnSpPr/>
          <p:nvPr/>
        </p:nvCxnSpPr>
        <p:spPr>
          <a:xfrm>
            <a:off x="2900597" y="4039849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93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F49EFA-055A-0925-443C-5054548F3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2</a:t>
            </a:r>
            <a:r>
              <a:rPr lang="en-US" sz="3200" baseline="30000" dirty="0">
                <a:latin typeface="+mn-lt"/>
              </a:rPr>
              <a:t>nd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2098623" y="2211050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Input Symbol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842A5-BC23-AAC7-B10D-E7EE6408F3BB}"/>
              </a:ext>
            </a:extLst>
          </p:cNvPr>
          <p:cNvSpPr/>
          <p:nvPr/>
        </p:nvSpPr>
        <p:spPr>
          <a:xfrm>
            <a:off x="2286001" y="4016963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770D61-01B3-6475-1D2C-F6B36BC74331}"/>
              </a:ext>
            </a:extLst>
          </p:cNvPr>
          <p:cNvCxnSpPr/>
          <p:nvPr/>
        </p:nvCxnSpPr>
        <p:spPr>
          <a:xfrm>
            <a:off x="2915588" y="4294281"/>
            <a:ext cx="801973" cy="14390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9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99DD6-09CD-946A-41C4-0FE6AE7F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9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3</a:t>
            </a:r>
            <a:r>
              <a:rPr lang="en-US" sz="3200" baseline="30000" dirty="0">
                <a:latin typeface="+mn-lt"/>
              </a:rPr>
              <a:t>rd</a:t>
            </a:r>
            <a:r>
              <a:rPr lang="en-US" sz="3200" dirty="0">
                <a:latin typeface="+mn-lt"/>
              </a:rPr>
              <a:t> and 4th </a:t>
            </a:r>
            <a:r>
              <a:rPr lang="en-US" sz="3200" b="1" dirty="0">
                <a:latin typeface="+mn-lt"/>
              </a:rPr>
              <a:t>Input</a:t>
            </a:r>
            <a:r>
              <a:rPr lang="en-US" sz="3200" dirty="0">
                <a:latin typeface="+mn-lt"/>
              </a:rPr>
              <a:t>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8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George Boole (1815 – 1864)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49" y="1825625"/>
            <a:ext cx="3311979" cy="4351338"/>
          </a:xfrm>
        </p:spPr>
        <p:txBody>
          <a:bodyPr/>
          <a:lstStyle/>
          <a:p>
            <a:r>
              <a:rPr lang="en-US" dirty="0"/>
              <a:t>English mathematician</a:t>
            </a:r>
          </a:p>
          <a:p>
            <a:r>
              <a:rPr lang="en-US" dirty="0"/>
              <a:t>1847 published rules of symbolic logic (“Boolean Algebra”)</a:t>
            </a:r>
          </a:p>
          <a:p>
            <a:r>
              <a:rPr lang="en-US" dirty="0"/>
              <a:t>Only person with a data type named after him (“</a:t>
            </a:r>
            <a:r>
              <a:rPr lang="en-US" dirty="0">
                <a:solidFill>
                  <a:srgbClr val="00B050"/>
                </a:solidFill>
              </a:rPr>
              <a:t>bool</a:t>
            </a:r>
            <a:r>
              <a:rPr lang="en-US" dirty="0"/>
              <a:t>”)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546" y="1688419"/>
            <a:ext cx="2937214" cy="393586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1879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F24A7-6D1C-2DDA-8792-CBB3C866F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9" y="1513248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A0EAE1-E4E9-A9C0-7A19-93C6896C58D5}"/>
              </a:ext>
            </a:extLst>
          </p:cNvPr>
          <p:cNvSpPr/>
          <p:nvPr/>
        </p:nvSpPr>
        <p:spPr>
          <a:xfrm>
            <a:off x="6768575" y="2731957"/>
            <a:ext cx="1678898" cy="719528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click on Output Symbol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5EDEAC-299A-CF6D-1267-D1DC165D3ABA}"/>
              </a:ext>
            </a:extLst>
          </p:cNvPr>
          <p:cNvSpPr/>
          <p:nvPr/>
        </p:nvSpPr>
        <p:spPr>
          <a:xfrm>
            <a:off x="5718749" y="4669957"/>
            <a:ext cx="629587" cy="172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33B2E9-AC06-1D6E-A49B-3179CD668F46}"/>
              </a:ext>
            </a:extLst>
          </p:cNvPr>
          <p:cNvCxnSpPr>
            <a:cxnSpLocks/>
          </p:cNvCxnSpPr>
          <p:nvPr/>
        </p:nvCxnSpPr>
        <p:spPr>
          <a:xfrm>
            <a:off x="6348336" y="4947275"/>
            <a:ext cx="727021" cy="8838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F0EAA-7D66-57F1-3BC5-4ADEF23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8"/>
            <a:ext cx="6607211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Label </a:t>
            </a:r>
            <a:r>
              <a:rPr lang="en-US" sz="3200" b="1" dirty="0">
                <a:latin typeface="+mn-lt"/>
              </a:rPr>
              <a:t>Output</a:t>
            </a:r>
            <a:r>
              <a:rPr lang="en-US" sz="3200" dirty="0">
                <a:latin typeface="+mn-lt"/>
              </a:rPr>
              <a:t> Signal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2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D2B823-86C2-03B6-D08E-BA5E53B4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07210" cy="4978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Select </a:t>
            </a:r>
            <a:r>
              <a:rPr lang="en-US" sz="3200" b="1" dirty="0">
                <a:latin typeface="+mn-lt"/>
              </a:rPr>
              <a:t>Analysis</a:t>
            </a:r>
            <a:r>
              <a:rPr lang="en-US" sz="3200" dirty="0">
                <a:latin typeface="+mn-lt"/>
              </a:rPr>
              <a:t> Menu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513F9-2778-B173-07E9-E81F2484AF61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71DC48-494F-2BB5-309D-A8F8A6277F05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8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2D5F3A-20CE-B9F4-4F65-108CA485D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513249"/>
            <a:ext cx="6622624" cy="4989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50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088C45-6BDE-0131-3CCC-86B63B51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626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FC91C-1933-EDE7-ED03-FB1C1BE8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22623" cy="498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Save Circuit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396C61-E9F0-8A63-DC8E-CF1BD1AB6777}"/>
              </a:ext>
            </a:extLst>
          </p:cNvPr>
          <p:cNvSpPr/>
          <p:nvPr/>
        </p:nvSpPr>
        <p:spPr>
          <a:xfrm>
            <a:off x="3530184" y="4459574"/>
            <a:ext cx="629586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0E91277-E3D3-E116-223C-7CF089E2155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6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45F432-1023-CA30-4EED-3DF05D484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91791"/>
            <a:ext cx="6622199" cy="498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CF90DC2-E029-13F5-DFF5-857B20C55026}"/>
              </a:ext>
            </a:extLst>
          </p:cNvPr>
          <p:cNvSpPr/>
          <p:nvPr/>
        </p:nvSpPr>
        <p:spPr>
          <a:xfrm>
            <a:off x="2390931" y="2271010"/>
            <a:ext cx="1701384" cy="895661"/>
          </a:xfrm>
          <a:prstGeom prst="wedgeRoundRectCallout">
            <a:avLst>
              <a:gd name="adj1" fmla="val -58779"/>
              <a:gd name="adj2" fmla="val 1104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 press DEL key</a:t>
            </a:r>
          </a:p>
        </p:txBody>
      </p:sp>
    </p:spTree>
    <p:extLst>
      <p:ext uri="{BB962C8B-B14F-4D97-AF65-F5344CB8AC3E}">
        <p14:creationId xmlns:p14="http://schemas.microsoft.com/office/powerpoint/2010/main" val="2703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8A94D1-D3DC-2FD3-156A-F153842C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8" y="1486335"/>
            <a:ext cx="6622199" cy="4989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Draw Bounding Rectangle to Select Wire(s)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E649D74-8DB7-62EF-CC85-4C866997D569}"/>
              </a:ext>
            </a:extLst>
          </p:cNvPr>
          <p:cNvSpPr/>
          <p:nvPr/>
        </p:nvSpPr>
        <p:spPr>
          <a:xfrm>
            <a:off x="3829987" y="5164111"/>
            <a:ext cx="1701384" cy="895661"/>
          </a:xfrm>
          <a:prstGeom prst="wedgeRoundRectCallout">
            <a:avLst>
              <a:gd name="adj1" fmla="val -64946"/>
              <a:gd name="adj2" fmla="val -139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selecting the wire(s) press DEL key</a:t>
            </a:r>
          </a:p>
        </p:txBody>
      </p:sp>
    </p:spTree>
    <p:extLst>
      <p:ext uri="{BB962C8B-B14F-4D97-AF65-F5344CB8AC3E}">
        <p14:creationId xmlns:p14="http://schemas.microsoft.com/office/powerpoint/2010/main" val="347816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43E120-7053-208D-D674-1DEEDFA3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8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AE8F9-F317-3196-69EB-D644826CFCDB}"/>
              </a:ext>
            </a:extLst>
          </p:cNvPr>
          <p:cNvSpPr/>
          <p:nvPr/>
        </p:nvSpPr>
        <p:spPr>
          <a:xfrm>
            <a:off x="2987258" y="3335626"/>
            <a:ext cx="872747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AE4305-0689-818B-4EC4-3963B33322EC}"/>
              </a:ext>
            </a:extLst>
          </p:cNvPr>
          <p:cNvCxnSpPr/>
          <p:nvPr/>
        </p:nvCxnSpPr>
        <p:spPr>
          <a:xfrm>
            <a:off x="4287187" y="4572000"/>
            <a:ext cx="981856" cy="419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F9F-1547-2599-A87B-A2D3E9171E4E}"/>
              </a:ext>
            </a:extLst>
          </p:cNvPr>
          <p:cNvSpPr/>
          <p:nvPr/>
        </p:nvSpPr>
        <p:spPr>
          <a:xfrm>
            <a:off x="3538539" y="4471988"/>
            <a:ext cx="688180" cy="145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57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6EFAD0-77BB-3659-DF5D-94F3D5F4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79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Logic Gates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Three types:  </a:t>
            </a:r>
            <a:r>
              <a:rPr lang="en-US" sz="2000" b="1" dirty="0"/>
              <a:t>NOT</a:t>
            </a:r>
            <a:r>
              <a:rPr lang="en-US" sz="2000" dirty="0"/>
              <a:t> (inverter), </a:t>
            </a:r>
            <a:r>
              <a:rPr lang="en-US" sz="2000" b="1" dirty="0"/>
              <a:t>AND</a:t>
            </a:r>
            <a:r>
              <a:rPr lang="en-US" sz="2000" dirty="0"/>
              <a:t>, </a:t>
            </a:r>
            <a:r>
              <a:rPr lang="en-US" sz="2000" b="1" dirty="0"/>
              <a:t>OR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Gates have </a:t>
            </a:r>
            <a:r>
              <a:rPr lang="en-US" sz="2000" b="1" dirty="0">
                <a:solidFill>
                  <a:srgbClr val="00B050"/>
                </a:solidFill>
              </a:rPr>
              <a:t>1 or 2 input </a:t>
            </a:r>
            <a:r>
              <a:rPr lang="en-US" sz="2000" dirty="0"/>
              <a:t>lines, and </a:t>
            </a:r>
            <a:r>
              <a:rPr lang="en-US" sz="2000" b="1" dirty="0">
                <a:solidFill>
                  <a:srgbClr val="0070C0"/>
                </a:solidFill>
              </a:rPr>
              <a:t>1 output </a:t>
            </a:r>
            <a:r>
              <a:rPr lang="en-US" sz="2000" dirty="0"/>
              <a:t>line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Input / Output lines are either: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False, F, Cold, Low, </a:t>
            </a:r>
            <a:r>
              <a:rPr lang="en-US" sz="2000" b="1" dirty="0">
                <a:solidFill>
                  <a:srgbClr val="FF0000"/>
                </a:solidFill>
              </a:rPr>
              <a:t>L, 0 </a:t>
            </a:r>
            <a:r>
              <a:rPr lang="en-US" sz="2000" dirty="0"/>
              <a:t>(Zero)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True, T, Hot, High, </a:t>
            </a:r>
            <a:r>
              <a:rPr lang="en-US" sz="2000" b="1" dirty="0">
                <a:solidFill>
                  <a:srgbClr val="FF0000"/>
                </a:solidFill>
              </a:rPr>
              <a:t>H,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u="sng" dirty="0"/>
              <a:t>left</a:t>
            </a:r>
            <a:r>
              <a:rPr lang="en-US" sz="2400" dirty="0"/>
              <a:t> side of a </a:t>
            </a:r>
            <a:r>
              <a:rPr lang="en-US" sz="2400" b="1" dirty="0">
                <a:solidFill>
                  <a:srgbClr val="7030A0"/>
                </a:solidFill>
              </a:rPr>
              <a:t>truth table </a:t>
            </a:r>
            <a:r>
              <a:rPr lang="en-US" sz="2400" dirty="0"/>
              <a:t>is counted using </a:t>
            </a:r>
            <a:r>
              <a:rPr lang="en-US" sz="2400" b="1" dirty="0"/>
              <a:t>Base 2</a:t>
            </a:r>
            <a:r>
              <a:rPr lang="en-US" sz="2400" dirty="0"/>
              <a:t> to ensure every possible </a:t>
            </a:r>
            <a:r>
              <a:rPr lang="en-US" sz="2400" i="1" dirty="0"/>
              <a:t>permutation</a:t>
            </a:r>
            <a:r>
              <a:rPr lang="en-US" sz="2400" dirty="0"/>
              <a:t> of input states is evaluated across the entire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FFCE4-C446-2CE5-A302-300E57620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5" cy="49796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C5FDF9-644D-6ACE-6CAA-55C98CA1477A}"/>
              </a:ext>
            </a:extLst>
          </p:cNvPr>
          <p:cNvSpPr/>
          <p:nvPr/>
        </p:nvSpPr>
        <p:spPr>
          <a:xfrm>
            <a:off x="2420911" y="1690689"/>
            <a:ext cx="419725" cy="1905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1AD8B0-5856-DA0A-B55A-3940F00FD9EB}"/>
              </a:ext>
            </a:extLst>
          </p:cNvPr>
          <p:cNvSpPr/>
          <p:nvPr/>
        </p:nvSpPr>
        <p:spPr>
          <a:xfrm>
            <a:off x="3209691" y="1864597"/>
            <a:ext cx="169303" cy="149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E59587-AFCE-46C7-9A54-51D3FAB73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87" y="1513249"/>
            <a:ext cx="6608963" cy="497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9310AF-669E-2018-B27C-F2090EC37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Generate Truth Table for </a:t>
            </a:r>
            <a:r>
              <a:rPr lang="en-US" sz="3200" b="1" dirty="0">
                <a:latin typeface="+mn-lt"/>
              </a:rPr>
              <a:t>Majority Vote </a:t>
            </a:r>
            <a:r>
              <a:rPr lang="en-US" sz="3200" dirty="0">
                <a:latin typeface="+mn-lt"/>
              </a:rPr>
              <a:t>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4E99-6C1D-A6EE-DFAB-10AB0AED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418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</a:t>
            </a:r>
            <a:r>
              <a:rPr lang="en-US" sz="3200" b="1" dirty="0">
                <a:latin typeface="+mn-lt"/>
              </a:rPr>
              <a:t>Matrices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represent the classical </a:t>
            </a:r>
            <a:r>
              <a:rPr lang="en-US" sz="2400" b="1" dirty="0">
                <a:solidFill>
                  <a:srgbClr val="00B050"/>
                </a:solidFill>
              </a:rPr>
              <a:t>bits</a:t>
            </a:r>
            <a:r>
              <a:rPr lang="en-US" sz="2400" dirty="0"/>
              <a:t> </a:t>
            </a:r>
            <a:r>
              <a:rPr lang="en-US" sz="2400" b="1" dirty="0"/>
              <a:t>0</a:t>
            </a:r>
            <a:r>
              <a:rPr lang="en-US" sz="2400" dirty="0"/>
              <a:t> and </a:t>
            </a:r>
            <a:r>
              <a:rPr lang="en-US" sz="2400" b="1" dirty="0"/>
              <a:t>1</a:t>
            </a:r>
            <a:r>
              <a:rPr lang="en-US" sz="2400" dirty="0"/>
              <a:t> as (2 x 1) vectors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also represent classical logic </a:t>
            </a:r>
            <a:r>
              <a:rPr lang="en-US" sz="2400" b="1" dirty="0">
                <a:solidFill>
                  <a:srgbClr val="00B050"/>
                </a:solidFill>
              </a:rPr>
              <a:t>gates</a:t>
            </a:r>
            <a:r>
              <a:rPr lang="en-US" sz="2400" dirty="0"/>
              <a:t> as </a:t>
            </a:r>
            <a:r>
              <a:rPr lang="en-US" sz="2400" b="1" dirty="0"/>
              <a:t>matrices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4C32A5-DF78-4E58-AF0C-48F14399B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32" y="4519583"/>
            <a:ext cx="1763280" cy="11159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8DB001-4843-4D50-98A6-797737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879" y="4519583"/>
            <a:ext cx="2467094" cy="111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FAAF1-1769-43D2-B449-F46D2BD82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940" y="4519583"/>
            <a:ext cx="2286429" cy="1115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/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𝐹𝑎𝑙𝑠𝑒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DC2AF8-03ED-497F-88A6-6712AE0F1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801" y="2627279"/>
                <a:ext cx="2192459" cy="6158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/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376C83-DE62-4FE2-A5E0-EBDBC0DC9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836" y="2628690"/>
                <a:ext cx="20978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1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apply a </a:t>
            </a:r>
            <a:r>
              <a:rPr lang="en-US" sz="2400" b="1" dirty="0"/>
              <a:t>NOT</a:t>
            </a:r>
            <a:r>
              <a:rPr lang="en-US" sz="2400" dirty="0"/>
              <a:t> gate to </a:t>
            </a:r>
            <a:r>
              <a:rPr lang="en-US" sz="2400" b="1" dirty="0"/>
              <a:t>bit</a:t>
            </a:r>
            <a:r>
              <a:rPr lang="en-US" sz="2400" dirty="0"/>
              <a:t> via matrix </a:t>
            </a:r>
            <a:r>
              <a:rPr lang="en-US" sz="2400" i="1" dirty="0"/>
              <a:t>multiplication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But the classical AND and OR gates require </a:t>
            </a:r>
            <a:r>
              <a:rPr lang="en-US" sz="2400" u="sng" dirty="0"/>
              <a:t>two</a:t>
            </a:r>
            <a:r>
              <a:rPr lang="en-US" sz="2400" dirty="0"/>
              <a:t> inputs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Represented as matrices, the AND gate and OR gate each have a shape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4</a:t>
            </a:r>
            <a:r>
              <a:rPr lang="en-US" sz="2000" dirty="0"/>
              <a:t> and therefore must act on a vector of shape </a:t>
            </a:r>
            <a:r>
              <a:rPr lang="en-US" sz="2000" b="1" dirty="0"/>
              <a:t>4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matrix multiplication will produce a </a:t>
            </a:r>
            <a:r>
              <a:rPr lang="en-US" sz="2000" b="1" dirty="0"/>
              <a:t>2</a:t>
            </a:r>
            <a:r>
              <a:rPr lang="en-US" sz="2000" dirty="0"/>
              <a:t> x </a:t>
            </a:r>
            <a:r>
              <a:rPr lang="en-US" sz="2000" b="1" dirty="0"/>
              <a:t>1</a:t>
            </a:r>
            <a:r>
              <a:rPr lang="en-US" sz="2000" dirty="0"/>
              <a:t>, which is a classic bit vector, matching the fact those two gates each have </a:t>
            </a:r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dirty="0"/>
              <a:t> output 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79075-E5ED-4EB5-91D5-027BDF2D5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89" y="2587827"/>
            <a:ext cx="2276780" cy="123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B30E8-1E24-4B6D-956F-FB1633F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50" y="2587827"/>
            <a:ext cx="2276780" cy="123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81DE9-56C6-40D8-9615-586951B88038}"/>
              </a:ext>
            </a:extLst>
          </p:cNvPr>
          <p:cNvSpPr txBox="1"/>
          <p:nvPr/>
        </p:nvSpPr>
        <p:spPr>
          <a:xfrm>
            <a:off x="1980142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28983E-CBAE-46DC-B8BA-DD7B8325DAE9}"/>
              </a:ext>
            </a:extLst>
          </p:cNvPr>
          <p:cNvSpPr txBox="1"/>
          <p:nvPr/>
        </p:nvSpPr>
        <p:spPr>
          <a:xfrm>
            <a:off x="278682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54CA2C-B55D-40CC-9F3E-D5463AA67B9A}"/>
              </a:ext>
            </a:extLst>
          </p:cNvPr>
          <p:cNvSpPr txBox="1"/>
          <p:nvPr/>
        </p:nvSpPr>
        <p:spPr>
          <a:xfrm>
            <a:off x="3550485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55A3C7-A028-436F-9504-8EBA6E7380DF}"/>
              </a:ext>
            </a:extLst>
          </p:cNvPr>
          <p:cNvSpPr txBox="1"/>
          <p:nvPr/>
        </p:nvSpPr>
        <p:spPr>
          <a:xfrm>
            <a:off x="4988833" y="2311529"/>
            <a:ext cx="60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1FF5F5-A6E5-4F04-ADC8-CC33CBC85CC9}"/>
              </a:ext>
            </a:extLst>
          </p:cNvPr>
          <p:cNvSpPr txBox="1"/>
          <p:nvPr/>
        </p:nvSpPr>
        <p:spPr>
          <a:xfrm>
            <a:off x="579551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5299AE-8AAB-4A51-9FA2-2700E6FEE634}"/>
              </a:ext>
            </a:extLst>
          </p:cNvPr>
          <p:cNvSpPr txBox="1"/>
          <p:nvPr/>
        </p:nvSpPr>
        <p:spPr>
          <a:xfrm>
            <a:off x="6559176" y="2311529"/>
            <a:ext cx="34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5D4C4-BA6B-4050-9902-5AAB7E9EC448}"/>
              </a:ext>
            </a:extLst>
          </p:cNvPr>
          <p:cNvSpPr txBox="1"/>
          <p:nvPr/>
        </p:nvSpPr>
        <p:spPr>
          <a:xfrm>
            <a:off x="1980142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37DA01-DEAF-43B3-88CC-5232DBFFC545}"/>
              </a:ext>
            </a:extLst>
          </p:cNvPr>
          <p:cNvSpPr txBox="1"/>
          <p:nvPr/>
        </p:nvSpPr>
        <p:spPr>
          <a:xfrm>
            <a:off x="2657957" y="3756365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CC63D2-8759-42D4-93A5-5EC6F7957C35}"/>
              </a:ext>
            </a:extLst>
          </p:cNvPr>
          <p:cNvSpPr txBox="1"/>
          <p:nvPr/>
        </p:nvSpPr>
        <p:spPr>
          <a:xfrm>
            <a:off x="3424985" y="3756364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2 x 1</a:t>
            </a:r>
          </a:p>
        </p:txBody>
      </p:sp>
    </p:spTree>
    <p:extLst>
      <p:ext uri="{BB962C8B-B14F-4D97-AF65-F5344CB8AC3E}">
        <p14:creationId xmlns:p14="http://schemas.microsoft.com/office/powerpoint/2010/main" val="162277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9" grpId="0"/>
      <p:bldP spid="20" grpId="0"/>
      <p:bldP spid="21" grpId="0"/>
      <p:bldP spid="22" grpId="0"/>
      <p:bldP spid="15" grpId="0"/>
      <p:bldP spid="23" grpId="0"/>
      <p:bldP spid="2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F707D38-CE8F-4F1C-906C-4DA68FC0C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94" y="1427363"/>
            <a:ext cx="3798884" cy="49702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F5D072-EEAD-4D5C-BEED-66DF0FDEDF43}"/>
              </a:ext>
            </a:extLst>
          </p:cNvPr>
          <p:cNvSpPr/>
          <p:nvPr/>
        </p:nvSpPr>
        <p:spPr>
          <a:xfrm>
            <a:off x="1047136" y="3775588"/>
            <a:ext cx="272846" cy="294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24" y="2605965"/>
                <a:ext cx="3518977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895C4-6F37-4A49-ABC3-6A47BC00F2B4}"/>
              </a:ext>
            </a:extLst>
          </p:cNvPr>
          <p:cNvSpPr txBox="1"/>
          <p:nvPr/>
        </p:nvSpPr>
        <p:spPr>
          <a:xfrm>
            <a:off x="985984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can be written as the </a:t>
            </a:r>
            <a:r>
              <a:rPr lang="en-US" b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0070C0"/>
                </a:solidFill>
              </a:rPr>
              <a:t>separable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/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2∗3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EF5312-1A3F-4704-BCE8-4F4E3D49A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3" y="2323083"/>
                <a:ext cx="3593076" cy="18081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/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5C917A-5516-41EC-8AA4-B0AC4A0B8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698" y="2361105"/>
                <a:ext cx="3460884" cy="17321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782CBF-5B83-4F4B-93B8-60E17FB25D55}"/>
              </a:ext>
            </a:extLst>
          </p:cNvPr>
          <p:cNvSpPr txBox="1"/>
          <p:nvPr/>
        </p:nvSpPr>
        <p:spPr>
          <a:xfrm>
            <a:off x="5361960" y="4520380"/>
            <a:ext cx="2927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vector than </a:t>
            </a:r>
            <a:r>
              <a:rPr lang="en-US" b="1" dirty="0"/>
              <a:t>cannot</a:t>
            </a:r>
            <a:r>
              <a:rPr lang="en-US" dirty="0"/>
              <a:t> be written as the </a:t>
            </a:r>
            <a:r>
              <a:rPr lang="en-US" i="1" dirty="0"/>
              <a:t>tensor</a:t>
            </a:r>
            <a:r>
              <a:rPr lang="en-US" dirty="0"/>
              <a:t> of two vectors is called </a:t>
            </a:r>
            <a:r>
              <a:rPr lang="en-US" b="1" dirty="0">
                <a:solidFill>
                  <a:srgbClr val="FF0000"/>
                </a:solidFill>
              </a:rPr>
              <a:t>entangled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/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There are no values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that will produce the required vector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CEA60A-F9EB-42C0-A5DE-81909BD10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4602" y="1501207"/>
                <a:ext cx="3686175" cy="646331"/>
              </a:xfrm>
              <a:prstGeom prst="rect">
                <a:avLst/>
              </a:prstGeom>
              <a:blipFill>
                <a:blip r:embed="rId4"/>
                <a:stretch>
                  <a:fillRect l="-496" t="-4717" r="-496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00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/>
      <p:bldP spid="12" grpId="0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3045" y="3429000"/>
            <a:ext cx="5397910" cy="24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462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4972C3-3432-481C-A525-3741781EDD33}"/>
              </a:ext>
            </a:extLst>
          </p:cNvPr>
          <p:cNvGrpSpPr/>
          <p:nvPr/>
        </p:nvGrpSpPr>
        <p:grpSpPr>
          <a:xfrm>
            <a:off x="2474786" y="1694056"/>
            <a:ext cx="1517939" cy="1302658"/>
            <a:chOff x="1604630" y="1694056"/>
            <a:chExt cx="1517939" cy="13026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181C2F-27CD-4D88-941C-D48E604F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4630" y="1694056"/>
              <a:ext cx="1517939" cy="122278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9C2D70-188A-4295-BACC-1875133F6318}"/>
                </a:ext>
              </a:extLst>
            </p:cNvPr>
            <p:cNvSpPr txBox="1"/>
            <p:nvPr/>
          </p:nvSpPr>
          <p:spPr>
            <a:xfrm>
              <a:off x="2245613" y="2688937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2 x 2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43BAC7-F7E8-4FB0-978E-A06E11060E1E}"/>
              </a:ext>
            </a:extLst>
          </p:cNvPr>
          <p:cNvGrpSpPr/>
          <p:nvPr/>
        </p:nvGrpSpPr>
        <p:grpSpPr>
          <a:xfrm>
            <a:off x="4771789" y="1694056"/>
            <a:ext cx="1897425" cy="1458920"/>
            <a:chOff x="3901633" y="1694056"/>
            <a:chExt cx="1897425" cy="1458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1E488C-84B1-4C0F-A63F-89C95E18B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1633" y="1694056"/>
              <a:ext cx="1897425" cy="12227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4E9D4A-38E0-47EB-9C2E-ABECB196EE5B}"/>
                </a:ext>
              </a:extLst>
            </p:cNvPr>
            <p:cNvSpPr txBox="1"/>
            <p:nvPr/>
          </p:nvSpPr>
          <p:spPr>
            <a:xfrm>
              <a:off x="4747107" y="2845199"/>
              <a:ext cx="6046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3 x 3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C16B277-6DC4-4888-A07A-D0E32DA37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836"/>
          <a:stretch/>
        </p:blipFill>
        <p:spPr>
          <a:xfrm>
            <a:off x="1297857" y="3333215"/>
            <a:ext cx="818536" cy="2477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D5D53-71B1-426D-BE3A-9C27F218C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44" y="3248807"/>
            <a:ext cx="6341806" cy="25616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B87D11-0C9B-4DD5-AD60-8132ED2E3FAB}"/>
              </a:ext>
            </a:extLst>
          </p:cNvPr>
          <p:cNvSpPr txBox="1"/>
          <p:nvPr/>
        </p:nvSpPr>
        <p:spPr>
          <a:xfrm>
            <a:off x="1297857" y="4795498"/>
            <a:ext cx="604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6 x 6</a:t>
            </a:r>
          </a:p>
        </p:txBody>
      </p:sp>
    </p:spTree>
    <p:extLst>
      <p:ext uri="{BB962C8B-B14F-4D97-AF65-F5344CB8AC3E}">
        <p14:creationId xmlns:p14="http://schemas.microsoft.com/office/powerpoint/2010/main" val="14945520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Tensor Products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/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4FF622-62A9-4A52-A922-AEBA7A5CD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41" y="2248161"/>
                <a:ext cx="906595" cy="461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/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6A8AA32-7B34-4347-A5EC-F8046FA2A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3" y="2215877"/>
                <a:ext cx="912749" cy="525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/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B75EFE-3B53-403A-AC10-C88F499ED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36" y="2974682"/>
                <a:ext cx="1829732" cy="10931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4F70A3EA-B56E-4191-9BC1-AD542E391BA9}"/>
              </a:ext>
            </a:extLst>
          </p:cNvPr>
          <p:cNvGrpSpPr/>
          <p:nvPr/>
        </p:nvGrpSpPr>
        <p:grpSpPr>
          <a:xfrm>
            <a:off x="3497826" y="1398216"/>
            <a:ext cx="3929830" cy="1120065"/>
            <a:chOff x="3497826" y="1398216"/>
            <a:chExt cx="3929830" cy="1120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/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B65CED7-DF45-41EB-B445-3BD4D5D0A5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1497809"/>
                  <a:ext cx="2569806" cy="102047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B7A7C86-636A-41AD-A9D6-093C9B5E4852}"/>
                </a:ext>
              </a:extLst>
            </p:cNvPr>
            <p:cNvGrpSpPr/>
            <p:nvPr/>
          </p:nvGrpSpPr>
          <p:grpSpPr>
            <a:xfrm>
              <a:off x="4896465" y="1398216"/>
              <a:ext cx="919316" cy="372213"/>
              <a:chOff x="4896465" y="1398216"/>
              <a:chExt cx="919316" cy="37221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0CCF1E-EECA-4EE6-91B3-0B28D31D6B61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58BB34-F717-4151-92EA-72131C4051F8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3DAF61-3DBB-439D-823D-AFA8543B066C}"/>
                </a:ext>
              </a:extLst>
            </p:cNvPr>
            <p:cNvSpPr txBox="1"/>
            <p:nvPr/>
          </p:nvSpPr>
          <p:spPr>
            <a:xfrm>
              <a:off x="3497826" y="1823379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1720A1B-E2C8-4087-B7B0-F5390DAB7954}"/>
              </a:ext>
            </a:extLst>
          </p:cNvPr>
          <p:cNvGrpSpPr/>
          <p:nvPr/>
        </p:nvGrpSpPr>
        <p:grpSpPr>
          <a:xfrm>
            <a:off x="3497826" y="2737337"/>
            <a:ext cx="3929830" cy="1105808"/>
            <a:chOff x="3497826" y="2737337"/>
            <a:chExt cx="3929830" cy="1105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/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D022083-CC67-4D14-90BC-B5025AD7B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2822673"/>
                  <a:ext cx="2569806" cy="10204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66E509-0BB6-47B0-8904-88B0A672524B}"/>
                </a:ext>
              </a:extLst>
            </p:cNvPr>
            <p:cNvGrpSpPr/>
            <p:nvPr/>
          </p:nvGrpSpPr>
          <p:grpSpPr>
            <a:xfrm>
              <a:off x="4896465" y="2737337"/>
              <a:ext cx="919316" cy="372213"/>
              <a:chOff x="4896465" y="1398216"/>
              <a:chExt cx="919316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C2FE7B8-D0BE-4A34-813B-0BEE15762E40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D646B8A-E01A-49F5-9230-D9F422FD8FE5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C389437-4C59-4C34-A8C5-C636EA207A0E}"/>
                </a:ext>
              </a:extLst>
            </p:cNvPr>
            <p:cNvSpPr txBox="1"/>
            <p:nvPr/>
          </p:nvSpPr>
          <p:spPr>
            <a:xfrm>
              <a:off x="3497826" y="3151910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0,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8906E1-E8B7-4589-8E79-C8434DFB636A}"/>
              </a:ext>
            </a:extLst>
          </p:cNvPr>
          <p:cNvGrpSpPr/>
          <p:nvPr/>
        </p:nvGrpSpPr>
        <p:grpSpPr>
          <a:xfrm>
            <a:off x="3497826" y="4067802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D01D3B-D30D-40E8-B33A-BC82F49E5F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A3D3375-CE08-422F-AC7F-204FC9C6DB54}"/>
                </a:ext>
              </a:extLst>
            </p:cNvPr>
            <p:cNvGrpSpPr/>
            <p:nvPr/>
          </p:nvGrpSpPr>
          <p:grpSpPr>
            <a:xfrm>
              <a:off x="4912958" y="4067802"/>
              <a:ext cx="919316" cy="372213"/>
              <a:chOff x="4896465" y="1398216"/>
              <a:chExt cx="919316" cy="37221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872171A-3EF7-4186-A03D-1D8F6AB12B3D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53E4C76-E14A-4105-8392-C0F5F37AFFE4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6EEE697-C4EB-42AC-9AFB-AF9C61BCE8A7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F741324-63BD-42BA-BA04-91ED146DB826}"/>
              </a:ext>
            </a:extLst>
          </p:cNvPr>
          <p:cNvGrpSpPr/>
          <p:nvPr/>
        </p:nvGrpSpPr>
        <p:grpSpPr>
          <a:xfrm>
            <a:off x="3497825" y="5356998"/>
            <a:ext cx="3929831" cy="1135876"/>
            <a:chOff x="3497825" y="5356998"/>
            <a:chExt cx="3929831" cy="11358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/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B78D615-7A5A-495F-A8E9-C02B5D4E84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5472402"/>
                  <a:ext cx="2569806" cy="102047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090BFB-B7E1-487F-82DA-EDD52DBE54FA}"/>
                </a:ext>
              </a:extLst>
            </p:cNvPr>
            <p:cNvGrpSpPr/>
            <p:nvPr/>
          </p:nvGrpSpPr>
          <p:grpSpPr>
            <a:xfrm>
              <a:off x="4912958" y="5356998"/>
              <a:ext cx="919316" cy="372213"/>
              <a:chOff x="4896465" y="1398216"/>
              <a:chExt cx="919316" cy="372213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B6566B-87A4-4D8A-B9ED-A8A7DF0EF09E}"/>
                  </a:ext>
                </a:extLst>
              </p:cNvPr>
              <p:cNvSpPr txBox="1"/>
              <p:nvPr/>
            </p:nvSpPr>
            <p:spPr>
              <a:xfrm>
                <a:off x="4896465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339239-ABE7-4894-B6ED-65CABE0066CF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BBFF74-0911-4F8D-9CB5-30D2EDDCB9AB}"/>
                </a:ext>
              </a:extLst>
            </p:cNvPr>
            <p:cNvSpPr txBox="1"/>
            <p:nvPr/>
          </p:nvSpPr>
          <p:spPr>
            <a:xfrm>
              <a:off x="3497825" y="5808972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/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can encode the state of two classical bits into </a:t>
                </a:r>
                <a:r>
                  <a:rPr lang="en-US" b="1" dirty="0">
                    <a:solidFill>
                      <a:srgbClr val="7030A0"/>
                    </a:solidFill>
                  </a:rPr>
                  <a:t>one</a:t>
                </a:r>
                <a:r>
                  <a:rPr lang="en-US" dirty="0">
                    <a:solidFill>
                      <a:srgbClr val="7030A0"/>
                    </a:solidFill>
                  </a:rPr>
                  <a:t> vector using the tensor product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189FBB4-1843-42C8-9E74-9F7F51742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58" y="4657773"/>
                <a:ext cx="2318571" cy="1477328"/>
              </a:xfrm>
              <a:prstGeom prst="rect">
                <a:avLst/>
              </a:prstGeom>
              <a:blipFill>
                <a:blip r:embed="rId9"/>
                <a:stretch>
                  <a:fillRect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49347AF-5BA1-47DF-8FB5-B7BF21498BC0}"/>
              </a:ext>
            </a:extLst>
          </p:cNvPr>
          <p:cNvCxnSpPr>
            <a:cxnSpLocks/>
          </p:cNvCxnSpPr>
          <p:nvPr/>
        </p:nvCxnSpPr>
        <p:spPr>
          <a:xfrm flipH="1">
            <a:off x="7427656" y="162232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B0D50C1-A71E-4BF6-8974-9C2242CBE639}"/>
              </a:ext>
            </a:extLst>
          </p:cNvPr>
          <p:cNvCxnSpPr>
            <a:cxnSpLocks/>
          </p:cNvCxnSpPr>
          <p:nvPr/>
        </p:nvCxnSpPr>
        <p:spPr>
          <a:xfrm flipH="1">
            <a:off x="7427656" y="3234813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9FB95D6-7AC0-4A40-A4B1-C62E979FA75C}"/>
              </a:ext>
            </a:extLst>
          </p:cNvPr>
          <p:cNvCxnSpPr>
            <a:cxnSpLocks/>
          </p:cNvCxnSpPr>
          <p:nvPr/>
        </p:nvCxnSpPr>
        <p:spPr>
          <a:xfrm flipH="1">
            <a:off x="7427656" y="4832567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804178B-425C-44DD-97B5-881A8EB4ECB9}"/>
              </a:ext>
            </a:extLst>
          </p:cNvPr>
          <p:cNvCxnSpPr>
            <a:cxnSpLocks/>
          </p:cNvCxnSpPr>
          <p:nvPr/>
        </p:nvCxnSpPr>
        <p:spPr>
          <a:xfrm flipH="1">
            <a:off x="7427656" y="6413090"/>
            <a:ext cx="403738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/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181ABF-D47C-4F34-BF71-662B34DDE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1438108"/>
                <a:ext cx="51435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/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DED641-E697-42EC-BB8D-7D9386268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3050147"/>
                <a:ext cx="51435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/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CA2345-9800-4CEF-9327-299C46BE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4647901"/>
                <a:ext cx="51435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/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9B588E-C08D-4D7C-A204-9A17C9A631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1394" y="6228424"/>
                <a:ext cx="5143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7EAFA0A-3490-F95F-43D2-1C25BB3C1161}"/>
              </a:ext>
            </a:extLst>
          </p:cNvPr>
          <p:cNvSpPr/>
          <p:nvPr/>
        </p:nvSpPr>
        <p:spPr>
          <a:xfrm>
            <a:off x="4950619" y="1767548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44A66E-3D2F-1876-C721-CF1CE0769F9E}"/>
              </a:ext>
            </a:extLst>
          </p:cNvPr>
          <p:cNvSpPr/>
          <p:nvPr/>
        </p:nvSpPr>
        <p:spPr>
          <a:xfrm>
            <a:off x="5571796" y="1784302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8AC625-0AE1-5A62-A525-E76B7937549A}"/>
              </a:ext>
            </a:extLst>
          </p:cNvPr>
          <p:cNvSpPr/>
          <p:nvPr/>
        </p:nvSpPr>
        <p:spPr>
          <a:xfrm>
            <a:off x="7135234" y="1502564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048B2E-E2F2-CB56-9B90-F5D373F325B5}"/>
              </a:ext>
            </a:extLst>
          </p:cNvPr>
          <p:cNvSpPr/>
          <p:nvPr/>
        </p:nvSpPr>
        <p:spPr>
          <a:xfrm>
            <a:off x="5571796" y="2040131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1137-B418-B9C4-3CDE-07EDB2969E84}"/>
              </a:ext>
            </a:extLst>
          </p:cNvPr>
          <p:cNvSpPr/>
          <p:nvPr/>
        </p:nvSpPr>
        <p:spPr>
          <a:xfrm>
            <a:off x="7135234" y="1770669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81507-FA05-4367-96F2-6F45BC83E107}"/>
              </a:ext>
            </a:extLst>
          </p:cNvPr>
          <p:cNvSpPr/>
          <p:nvPr/>
        </p:nvSpPr>
        <p:spPr>
          <a:xfrm>
            <a:off x="4950618" y="2032723"/>
            <a:ext cx="187429" cy="2390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D096C-B27F-DA55-2AB1-7C45BAD4FEE0}"/>
              </a:ext>
            </a:extLst>
          </p:cNvPr>
          <p:cNvSpPr/>
          <p:nvPr/>
        </p:nvSpPr>
        <p:spPr>
          <a:xfrm>
            <a:off x="7135234" y="2023377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9FC944-44E3-1973-2626-13547DC46F81}"/>
              </a:ext>
            </a:extLst>
          </p:cNvPr>
          <p:cNvSpPr/>
          <p:nvPr/>
        </p:nvSpPr>
        <p:spPr>
          <a:xfrm>
            <a:off x="5571796" y="1784301"/>
            <a:ext cx="187429" cy="494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7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  <p:bldP spid="49" grpId="0"/>
      <p:bldP spid="50" grpId="0"/>
      <p:bldP spid="51" grpId="0"/>
      <p:bldP spid="5" grpId="0" animBg="1"/>
      <p:bldP spid="5" grpId="1" animBg="1"/>
      <p:bldP spid="48" grpId="0" animBg="1"/>
      <p:bldP spid="48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now apply the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gate using two encoded input bits and calculate a single output bit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Boolean Logic Gates As Matrices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AC0B61-9C49-4E78-8DAE-20D69D8AD245}"/>
              </a:ext>
            </a:extLst>
          </p:cNvPr>
          <p:cNvGrpSpPr/>
          <p:nvPr/>
        </p:nvGrpSpPr>
        <p:grpSpPr>
          <a:xfrm>
            <a:off x="2607085" y="3582799"/>
            <a:ext cx="3929830" cy="1100207"/>
            <a:chOff x="3497826" y="4067802"/>
            <a:chExt cx="3929830" cy="1100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/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6E77479-7C88-47CB-BD51-7095A0D826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850" y="4147537"/>
                  <a:ext cx="2569806" cy="10204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EA0C0E5-141A-4AC7-91F5-67D9CBC2D4D4}"/>
                </a:ext>
              </a:extLst>
            </p:cNvPr>
            <p:cNvGrpSpPr/>
            <p:nvPr/>
          </p:nvGrpSpPr>
          <p:grpSpPr>
            <a:xfrm>
              <a:off x="4890473" y="4067802"/>
              <a:ext cx="941801" cy="372213"/>
              <a:chOff x="4873980" y="1398216"/>
              <a:chExt cx="941801" cy="3722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361AA7D-7926-4C9F-80BE-211471AF2416}"/>
                  </a:ext>
                </a:extLst>
              </p:cNvPr>
              <p:cNvSpPr txBox="1"/>
              <p:nvPr/>
            </p:nvSpPr>
            <p:spPr>
              <a:xfrm>
                <a:off x="4873980" y="1401097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E626989-A5E7-44EF-A5DF-51EA6CC5F0B1}"/>
                  </a:ext>
                </a:extLst>
              </p:cNvPr>
              <p:cNvSpPr txBox="1"/>
              <p:nvPr/>
            </p:nvSpPr>
            <p:spPr>
              <a:xfrm>
                <a:off x="5506065" y="1398216"/>
                <a:ext cx="309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0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230DF2-D71D-4DB1-BB1F-3E5A4FE085CE}"/>
                </a:ext>
              </a:extLst>
            </p:cNvPr>
            <p:cNvSpPr txBox="1"/>
            <p:nvPr/>
          </p:nvSpPr>
          <p:spPr>
            <a:xfrm>
              <a:off x="3497826" y="4480441"/>
              <a:ext cx="12388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  <a:r>
                <a:rPr lang="en-US" dirty="0"/>
                <a:t> = 1, </a:t>
              </a:r>
              <a:r>
                <a:rPr lang="en-US" b="1" dirty="0"/>
                <a:t>B</a:t>
              </a:r>
              <a:r>
                <a:rPr lang="en-US" dirty="0"/>
                <a:t> = 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/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463A4-9BF8-42D3-A89B-60D4DE4DE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533" y="2763834"/>
                <a:ext cx="2292935" cy="4619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EC4817E-FE0A-4EA1-8304-BB2BB65C9BA3}"/>
              </a:ext>
            </a:extLst>
          </p:cNvPr>
          <p:cNvGrpSpPr/>
          <p:nvPr/>
        </p:nvGrpSpPr>
        <p:grpSpPr>
          <a:xfrm>
            <a:off x="1138272" y="4871404"/>
            <a:ext cx="6995698" cy="1412403"/>
            <a:chOff x="1340381" y="4871404"/>
            <a:chExt cx="6995698" cy="1412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/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∗0+1∗0+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1∗1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+0∗0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∗0+0∗0+0∗1+1∗0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=0=</m:t>
                        </m:r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𝐹𝑎𝑙𝑠𝑒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5BAD996B-5BAC-4F0A-B469-A7370FB697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381" y="5263335"/>
                  <a:ext cx="6995698" cy="10204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F1BD4C-9BA7-4009-8BFA-CAF101B99BDA}"/>
                </a:ext>
              </a:extLst>
            </p:cNvPr>
            <p:cNvSpPr txBox="1"/>
            <p:nvPr/>
          </p:nvSpPr>
          <p:spPr>
            <a:xfrm>
              <a:off x="1725562" y="4871404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AND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CAABD12-24C2-4501-B044-4898424D7126}"/>
                </a:ext>
              </a:extLst>
            </p:cNvPr>
            <p:cNvSpPr txBox="1"/>
            <p:nvPr/>
          </p:nvSpPr>
          <p:spPr>
            <a:xfrm>
              <a:off x="2702861" y="4871404"/>
              <a:ext cx="630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</a:rPr>
                <a:t>(T, F)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015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7594</TotalTime>
  <Words>3084</Words>
  <Application>Microsoft Office PowerPoint</Application>
  <PresentationFormat>On-screen Show (4:3)</PresentationFormat>
  <Paragraphs>666</Paragraphs>
  <Slides>119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21 – Goals</vt:lpstr>
      <vt:lpstr>Base Conversion – Binary to Decimal</vt:lpstr>
      <vt:lpstr>Base Conversion – Decimal to Binary</vt:lpstr>
      <vt:lpstr>Run Cell 1 – base_conversion.ipynb</vt:lpstr>
      <vt:lpstr>Run Cell 2 – base_conversion.ipynb</vt:lpstr>
      <vt:lpstr>Run Cell 3 – base_conversion.ipynb</vt:lpstr>
      <vt:lpstr>George Boole (1815 – 1864)</vt:lpstr>
      <vt:lpstr>Boolean Logic Gates</vt:lpstr>
      <vt:lpstr>Boolean Logic Gates</vt:lpstr>
      <vt:lpstr>Boolean Logic Gates</vt:lpstr>
      <vt:lpstr>Chaining Logic Gates</vt:lpstr>
      <vt:lpstr>Truth Tables</vt:lpstr>
      <vt:lpstr>Wire Overlap vs. Intersection</vt:lpstr>
      <vt:lpstr>XOR Gate</vt:lpstr>
      <vt:lpstr>NAND and NOR Gates</vt:lpstr>
      <vt:lpstr>Multi-Input Gates</vt:lpstr>
      <vt:lpstr>Truth Tables</vt:lpstr>
      <vt:lpstr>Simple Circuit</vt:lpstr>
      <vt:lpstr>Logic Gates in the Real World</vt:lpstr>
      <vt:lpstr>Gate Equivalence</vt:lpstr>
      <vt:lpstr>De Morgan’s Laws</vt:lpstr>
      <vt:lpstr>Majority Vote Circuit</vt:lpstr>
      <vt:lpstr>Majority Vote Circuit</vt:lpstr>
      <vt:lpstr>Binary Addition</vt:lpstr>
      <vt:lpstr>Full Adder Circuit using NAND gates</vt:lpstr>
      <vt:lpstr>Chaining Full Adders with Ripple Carry</vt:lpstr>
      <vt:lpstr>1 Bit Memory : Set-Reset Latch</vt:lpstr>
      <vt:lpstr>1 Bit Memory: A clocked J-K Flip-flop</vt:lpstr>
      <vt:lpstr>CD4027 Dual J-K Flip-Flop</vt:lpstr>
      <vt:lpstr>A 4-Bit Counter Using Clocked J-K Flip-Flops</vt:lpstr>
      <vt:lpstr>Reading 3 bits from a 4 address memory</vt:lpstr>
      <vt:lpstr>A Computer = An Adder with Memory</vt:lpstr>
      <vt:lpstr>Apollo Guidance Computer</vt:lpstr>
      <vt:lpstr>Apollo Guidance Computer</vt:lpstr>
      <vt:lpstr>Digital Logical Simulator</vt:lpstr>
      <vt:lpstr>Install Oracle Java Standard Edition</vt:lpstr>
      <vt:lpstr>Oracle Java SE – Microsoft Windows</vt:lpstr>
      <vt:lpstr>Oracle Java SE – Apple macOS</vt:lpstr>
      <vt:lpstr>Oracle Java SE – Apple macOS</vt:lpstr>
      <vt:lpstr>Oracle Java SE – Ubuntu Linux</vt:lpstr>
      <vt:lpstr>Design App – Digital Circuit Simulator</vt:lpstr>
      <vt:lpstr>Launch Digital App</vt:lpstr>
      <vt:lpstr>Launch Digital App</vt:lpstr>
      <vt:lpstr>Simple Circuit</vt:lpstr>
      <vt:lpstr>Pick AND Gate</vt:lpstr>
      <vt:lpstr>Drag AND Gate</vt:lpstr>
      <vt:lpstr>Place AND Gate</vt:lpstr>
      <vt:lpstr>Pick NOT Gate</vt:lpstr>
      <vt:lpstr>Drag NOT Gate</vt:lpstr>
      <vt:lpstr>Place NOT Gate</vt:lpstr>
      <vt:lpstr>Pick OR Gate</vt:lpstr>
      <vt:lpstr>Place OR Gate</vt:lpstr>
      <vt:lpstr>Place 2nd AND Gate</vt:lpstr>
      <vt:lpstr>Place 2nd NOT Gate</vt:lpstr>
      <vt:lpstr>Pick Input Signal</vt:lpstr>
      <vt:lpstr>Drag Input Signal</vt:lpstr>
      <vt:lpstr>Place Input Signal</vt:lpstr>
      <vt:lpstr>Place 2nd Input Signal</vt:lpstr>
      <vt:lpstr>Place 3rd Input Signal</vt:lpstr>
      <vt:lpstr>Place 4th Input Signal</vt:lpstr>
      <vt:lpstr>Pick Output Signal</vt:lpstr>
      <vt:lpstr>Place Output Signal</vt:lpstr>
      <vt:lpstr>Wire Up 1st Input to 1st AND Gate</vt:lpstr>
      <vt:lpstr>Wire Up 1st Input to 1st AND Gate</vt:lpstr>
      <vt:lpstr>Wire Up 1st Input to 1st AND Gate</vt:lpstr>
      <vt:lpstr>Wire Up 1st Input to 1st AND Gate</vt:lpstr>
      <vt:lpstr>Wire Up Output of 1st AND to 1st OR Gate</vt:lpstr>
      <vt:lpstr>Wire Up Output of 1st AND to 1st OR Gate</vt:lpstr>
      <vt:lpstr>Wire Up Output of 1st AND to 1st OR Gate</vt:lpstr>
      <vt:lpstr>Wire Up Output of 1st AND to 1st OR Gate</vt:lpstr>
      <vt:lpstr>Wire Up 3rd Input to 1st NOT to 1st OR Gate</vt:lpstr>
      <vt:lpstr>Wire Up OR Gate to 2nd AND Gate</vt:lpstr>
      <vt:lpstr>Wire Up 4th Input to 2nd AND Gate</vt:lpstr>
      <vt:lpstr>Wire Up 2nd AND to 2nd NOT Gate</vt:lpstr>
      <vt:lpstr>Wire Up 2nd NOT to OUTPUT Signal</vt:lpstr>
      <vt:lpstr>Label 1st Input Signal</vt:lpstr>
      <vt:lpstr>Label 2nd Input Signal</vt:lpstr>
      <vt:lpstr>Label 3rd and 4th Input Signals</vt:lpstr>
      <vt:lpstr>Label Output Signal</vt:lpstr>
      <vt:lpstr>Label Output Signal</vt:lpstr>
      <vt:lpstr>Select Analysis Menu Option</vt:lpstr>
      <vt:lpstr>Generate Truth Table for Circuit</vt:lpstr>
      <vt:lpstr>Save Circuit File</vt:lpstr>
      <vt:lpstr>Save Circuit File</vt:lpstr>
      <vt:lpstr>Draw Bounding Rectangle to Select Wire(s)</vt:lpstr>
      <vt:lpstr>Draw Bounding Rectangle to Select Wire(s)</vt:lpstr>
      <vt:lpstr>Open Majority Vote Circuit</vt:lpstr>
      <vt:lpstr>Open Majority Vote Circuit</vt:lpstr>
      <vt:lpstr>Generate Truth Table for Majority Vote Circuit</vt:lpstr>
      <vt:lpstr>Generate Truth Table for Majority Vote Circuit</vt:lpstr>
      <vt:lpstr>Boolean Logic Gates As Matrices</vt:lpstr>
      <vt:lpstr>Boolean Logic Gates As Matrices</vt:lpstr>
      <vt:lpstr>Tensor Products</vt:lpstr>
      <vt:lpstr>Tensor Products</vt:lpstr>
      <vt:lpstr>Tensor Products</vt:lpstr>
      <vt:lpstr>Tensor Products</vt:lpstr>
      <vt:lpstr>Tensor Products</vt:lpstr>
      <vt:lpstr>Boolean Logic Gates As Matrices</vt:lpstr>
      <vt:lpstr>Boolean Logic Gates As Matrices</vt:lpstr>
      <vt:lpstr>Boolean Logic Gates As Matrices</vt:lpstr>
      <vt:lpstr>Boolean Logic Gates As Matrices</vt:lpstr>
      <vt:lpstr>Boolean Logic Gates As Matrices</vt:lpstr>
      <vt:lpstr>Run Cell 1 – gate_matrices.ipynb</vt:lpstr>
      <vt:lpstr>Run Cell 2 – gate_matrices.ipynb</vt:lpstr>
      <vt:lpstr>Run Cell 3 – gate_matrices.ipynb</vt:lpstr>
      <vt:lpstr>Run Cell 4 – gate_matrices.ipynb</vt:lpstr>
      <vt:lpstr>Run Cell 5 – gate_matrices.ipynb</vt:lpstr>
      <vt:lpstr>Run Cell 6 – gate_matrices.ipynb</vt:lpstr>
      <vt:lpstr>Simulating a Simple Circuit Using Matrices</vt:lpstr>
      <vt:lpstr>Run Cell 1 – simple_circuit.ipynb</vt:lpstr>
      <vt:lpstr>Run Cell 2 – simple_circuit.ipynb</vt:lpstr>
      <vt:lpstr>Run Cell 3 – simple_circuit.ipynb</vt:lpstr>
      <vt:lpstr>Run Cell 3 – simple_circuit.ipynb</vt:lpstr>
      <vt:lpstr>Session 21 – Know You Know…</vt:lpstr>
      <vt:lpstr>Session 21 – Know You Know…</vt:lpstr>
      <vt:lpstr>Task 21-01</vt:lpstr>
      <vt:lpstr>Task 21-02</vt:lpstr>
      <vt:lpstr>Task 21-03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2022-06-26T03:17:20Z</cp:lastPrinted>
  <dcterms:created xsi:type="dcterms:W3CDTF">2014-09-21T17:58:26Z</dcterms:created>
  <dcterms:modified xsi:type="dcterms:W3CDTF">2022-07-06T03:31:58Z</dcterms:modified>
</cp:coreProperties>
</file>